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27"/>
  </p:notesMasterIdLst>
  <p:sldIdLst>
    <p:sldId id="329" r:id="rId3"/>
    <p:sldId id="332" r:id="rId4"/>
    <p:sldId id="334" r:id="rId5"/>
    <p:sldId id="335" r:id="rId6"/>
    <p:sldId id="358" r:id="rId7"/>
    <p:sldId id="339" r:id="rId8"/>
    <p:sldId id="336" r:id="rId9"/>
    <p:sldId id="272" r:id="rId10"/>
    <p:sldId id="338" r:id="rId11"/>
    <p:sldId id="340" r:id="rId12"/>
    <p:sldId id="308" r:id="rId13"/>
    <p:sldId id="274" r:id="rId14"/>
    <p:sldId id="289" r:id="rId15"/>
    <p:sldId id="309" r:id="rId16"/>
    <p:sldId id="355" r:id="rId17"/>
    <p:sldId id="275" r:id="rId18"/>
    <p:sldId id="356" r:id="rId19"/>
    <p:sldId id="359" r:id="rId20"/>
    <p:sldId id="360" r:id="rId21"/>
    <p:sldId id="357" r:id="rId22"/>
    <p:sldId id="342" r:id="rId23"/>
    <p:sldId id="361" r:id="rId24"/>
    <p:sldId id="345" r:id="rId25"/>
    <p:sldId id="262"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1pPr>
    <a:lvl2pPr marL="0" marR="0" indent="22860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2pPr>
    <a:lvl3pPr marL="0" marR="0" indent="45720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3pPr>
    <a:lvl4pPr marL="0" marR="0" indent="68580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4pPr>
    <a:lvl5pPr marL="0" marR="0" indent="91440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5pPr>
    <a:lvl6pPr marL="0" marR="0" indent="114300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6pPr>
    <a:lvl7pPr marL="0" marR="0" indent="137160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7pPr>
    <a:lvl8pPr marL="0" marR="0" indent="160020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8pPr>
    <a:lvl9pPr marL="0" marR="0" indent="182880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Barlow" initials="M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08" autoAdjust="0"/>
  </p:normalViewPr>
  <p:slideViewPr>
    <p:cSldViewPr snapToGrid="0" snapToObjects="1">
      <p:cViewPr varScale="1">
        <p:scale>
          <a:sx n="59" d="100"/>
          <a:sy n="59" d="100"/>
        </p:scale>
        <p:origin x="1596" y="78"/>
      </p:cViewPr>
      <p:guideLst>
        <p:guide orient="horz" pos="3072"/>
        <p:guide pos="4096"/>
      </p:guideLst>
    </p:cSldViewPr>
  </p:slideViewPr>
  <p:notesTextViewPr>
    <p:cViewPr>
      <p:scale>
        <a:sx n="400" d="100"/>
        <a:sy n="400" d="100"/>
      </p:scale>
      <p:origin x="0" y="0"/>
    </p:cViewPr>
  </p:notesTextViewPr>
  <p:sorterViewPr>
    <p:cViewPr varScale="1">
      <p:scale>
        <a:sx n="100" d="100"/>
        <a:sy n="100" d="100"/>
      </p:scale>
      <p:origin x="0" y="-71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 name="Shape 66"/>
          <p:cNvSpPr>
            <a:spLocks noGrp="1" noRot="1" noChangeAspect="1"/>
          </p:cNvSpPr>
          <p:nvPr>
            <p:ph type="sldImg"/>
          </p:nvPr>
        </p:nvSpPr>
        <p:spPr>
          <a:xfrm>
            <a:off x="1143000" y="685800"/>
            <a:ext cx="4572000" cy="3429000"/>
          </a:xfrm>
          <a:prstGeom prst="rect">
            <a:avLst/>
          </a:prstGeom>
        </p:spPr>
        <p:txBody>
          <a:bodyPr/>
          <a:lstStyle/>
          <a:p>
            <a:endParaRPr/>
          </a:p>
        </p:txBody>
      </p:sp>
      <p:sp>
        <p:nvSpPr>
          <p:cNvPr id="67" name="Shape 6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91488012"/>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6547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Online survey invitation sent to 23 European countries – 100% response rate</a:t>
            </a:r>
          </a:p>
        </p:txBody>
      </p:sp>
    </p:spTree>
    <p:extLst>
      <p:ext uri="{BB962C8B-B14F-4D97-AF65-F5344CB8AC3E}">
        <p14:creationId xmlns:p14="http://schemas.microsoft.com/office/powerpoint/2010/main" val="3984410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Majority of respondents have very small staffing. Wide range of resources and capabilities for toolkit to address</a:t>
            </a:r>
          </a:p>
        </p:txBody>
      </p:sp>
    </p:spTree>
    <p:extLst>
      <p:ext uri="{BB962C8B-B14F-4D97-AF65-F5344CB8AC3E}">
        <p14:creationId xmlns:p14="http://schemas.microsoft.com/office/powerpoint/2010/main" val="2242394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6DD25F-BEB2-46DC-97ED-17769CD33F5D}" type="slidenum">
              <a:rPr lang="en-GB" altLang="en-US" smtClean="0">
                <a:latin typeface="Arial" panose="020B0604020202020204" pitchFamily="34" charset="0"/>
              </a:rPr>
              <a:pPr>
                <a:spcBef>
                  <a:spcPct val="0"/>
                </a:spcBef>
              </a:pPr>
              <a:t>18</a:t>
            </a:fld>
            <a:endParaRPr lang="en-GB" altLang="en-US">
              <a:latin typeface="Arial" panose="020B0604020202020204" pitchFamily="34" charset="0"/>
            </a:endParaRPr>
          </a:p>
        </p:txBody>
      </p:sp>
    </p:spTree>
    <p:extLst>
      <p:ext uri="{BB962C8B-B14F-4D97-AF65-F5344CB8AC3E}">
        <p14:creationId xmlns:p14="http://schemas.microsoft.com/office/powerpoint/2010/main" val="2730947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C36C45-3FC0-444B-86A0-4E119FE04DC1}" type="slidenum">
              <a:rPr lang="en-GB" altLang="en-US" smtClean="0">
                <a:latin typeface="Arial" panose="020B0604020202020204" pitchFamily="34" charset="0"/>
              </a:rPr>
              <a:pPr>
                <a:spcBef>
                  <a:spcPct val="0"/>
                </a:spcBef>
              </a:pPr>
              <a:t>22</a:t>
            </a:fld>
            <a:endParaRPr lang="en-GB" altLang="en-US">
              <a:latin typeface="Arial" panose="020B0604020202020204" pitchFamily="34" charset="0"/>
            </a:endParaRPr>
          </a:p>
        </p:txBody>
      </p:sp>
    </p:spTree>
    <p:extLst>
      <p:ext uri="{BB962C8B-B14F-4D97-AF65-F5344CB8AC3E}">
        <p14:creationId xmlns:p14="http://schemas.microsoft.com/office/powerpoint/2010/main" val="459544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Toolkit focuses on economic methods for assessing impact – other complementary approaches (non-economic) such as data citation analysis</a:t>
            </a:r>
          </a:p>
        </p:txBody>
      </p:sp>
    </p:spTree>
    <p:extLst>
      <p:ext uri="{BB962C8B-B14F-4D97-AF65-F5344CB8AC3E}">
        <p14:creationId xmlns:p14="http://schemas.microsoft.com/office/powerpoint/2010/main" val="1582210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dirty="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69B661-A2D4-44A2-8A32-D48E27F8B0B9}" type="slidenum">
              <a:rPr lang="en-GB" altLang="en-US" smtClean="0"/>
              <a:pPr/>
              <a:t>3</a:t>
            </a:fld>
            <a:endParaRPr lang="en-GB" altLang="en-US"/>
          </a:p>
        </p:txBody>
      </p:sp>
    </p:spTree>
    <p:extLst>
      <p:ext uri="{BB962C8B-B14F-4D97-AF65-F5344CB8AC3E}">
        <p14:creationId xmlns:p14="http://schemas.microsoft.com/office/powerpoint/2010/main" val="224231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dirty="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69B661-A2D4-44A2-8A32-D48E27F8B0B9}" type="slidenum">
              <a:rPr lang="en-GB" altLang="en-US" smtClean="0"/>
              <a:pPr/>
              <a:t>4</a:t>
            </a:fld>
            <a:endParaRPr lang="en-GB" altLang="en-US"/>
          </a:p>
        </p:txBody>
      </p:sp>
    </p:spTree>
    <p:extLst>
      <p:ext uri="{BB962C8B-B14F-4D97-AF65-F5344CB8AC3E}">
        <p14:creationId xmlns:p14="http://schemas.microsoft.com/office/powerpoint/2010/main" val="1605824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p:spPr>
        <p:txBody>
          <a:bodyPr/>
          <a:lstStyle>
            <a:lvl1pPr algn="ctr" eaLnBrk="0" hangingPunct="0">
              <a:defRPr sz="3400" b="1">
                <a:solidFill>
                  <a:srgbClr val="000099"/>
                </a:solidFill>
                <a:latin typeface="Verdana" pitchFamily="34" charset="0"/>
              </a:defRPr>
            </a:lvl1pPr>
            <a:lvl2pPr marL="703574" indent="-270605" algn="ctr" eaLnBrk="0" hangingPunct="0">
              <a:defRPr sz="3400" b="1">
                <a:solidFill>
                  <a:srgbClr val="000099"/>
                </a:solidFill>
                <a:latin typeface="Verdana" pitchFamily="34" charset="0"/>
              </a:defRPr>
            </a:lvl2pPr>
            <a:lvl3pPr marL="1082421" indent="-216484" algn="ctr" eaLnBrk="0" hangingPunct="0">
              <a:defRPr sz="3400" b="1">
                <a:solidFill>
                  <a:srgbClr val="000099"/>
                </a:solidFill>
                <a:latin typeface="Verdana" pitchFamily="34" charset="0"/>
              </a:defRPr>
            </a:lvl3pPr>
            <a:lvl4pPr marL="1515389" indent="-216484" algn="ctr" eaLnBrk="0" hangingPunct="0">
              <a:defRPr sz="3400" b="1">
                <a:solidFill>
                  <a:srgbClr val="000099"/>
                </a:solidFill>
                <a:latin typeface="Verdana" pitchFamily="34" charset="0"/>
              </a:defRPr>
            </a:lvl4pPr>
            <a:lvl5pPr marL="1948358" indent="-216484" algn="ctr" eaLnBrk="0" hangingPunct="0">
              <a:defRPr sz="3400" b="1">
                <a:solidFill>
                  <a:srgbClr val="000099"/>
                </a:solidFill>
                <a:latin typeface="Verdana" pitchFamily="34" charset="0"/>
              </a:defRPr>
            </a:lvl5pPr>
            <a:lvl6pPr marL="2381326" indent="-216484" algn="ctr" eaLnBrk="0" fontAlgn="base" hangingPunct="0">
              <a:spcBef>
                <a:spcPct val="0"/>
              </a:spcBef>
              <a:spcAft>
                <a:spcPct val="0"/>
              </a:spcAft>
              <a:defRPr sz="3400" b="1">
                <a:solidFill>
                  <a:srgbClr val="000099"/>
                </a:solidFill>
                <a:latin typeface="Verdana" pitchFamily="34" charset="0"/>
              </a:defRPr>
            </a:lvl6pPr>
            <a:lvl7pPr marL="2814295" indent="-216484" algn="ctr" eaLnBrk="0" fontAlgn="base" hangingPunct="0">
              <a:spcBef>
                <a:spcPct val="0"/>
              </a:spcBef>
              <a:spcAft>
                <a:spcPct val="0"/>
              </a:spcAft>
              <a:defRPr sz="3400" b="1">
                <a:solidFill>
                  <a:srgbClr val="000099"/>
                </a:solidFill>
                <a:latin typeface="Verdana" pitchFamily="34" charset="0"/>
              </a:defRPr>
            </a:lvl7pPr>
            <a:lvl8pPr marL="3247263" indent="-216484" algn="ctr" eaLnBrk="0" fontAlgn="base" hangingPunct="0">
              <a:spcBef>
                <a:spcPct val="0"/>
              </a:spcBef>
              <a:spcAft>
                <a:spcPct val="0"/>
              </a:spcAft>
              <a:defRPr sz="3400" b="1">
                <a:solidFill>
                  <a:srgbClr val="000099"/>
                </a:solidFill>
                <a:latin typeface="Verdana" pitchFamily="34" charset="0"/>
              </a:defRPr>
            </a:lvl8pPr>
            <a:lvl9pPr marL="3680231" indent="-216484" algn="ctr" eaLnBrk="0" fontAlgn="base" hangingPunct="0">
              <a:spcBef>
                <a:spcPct val="0"/>
              </a:spcBef>
              <a:spcAft>
                <a:spcPct val="0"/>
              </a:spcAft>
              <a:defRPr sz="3400" b="1">
                <a:solidFill>
                  <a:srgbClr val="000099"/>
                </a:solidFill>
                <a:latin typeface="Verdana" pitchFamily="34" charset="0"/>
              </a:defRPr>
            </a:lvl9pPr>
          </a:lstStyle>
          <a:p>
            <a:pPr algn="r" eaLnBrk="1" hangingPunct="1">
              <a:defRPr/>
            </a:pPr>
            <a:fld id="{E73219CA-F69F-490F-91BC-41E27697755E}" type="slidenum">
              <a:rPr lang="en-US" sz="1100" b="0" smtClean="0">
                <a:solidFill>
                  <a:schemeClr val="tx1"/>
                </a:solidFill>
                <a:latin typeface="Arial" charset="0"/>
              </a:rPr>
              <a:pPr algn="r" eaLnBrk="1" hangingPunct="1">
                <a:defRPr/>
              </a:pPr>
              <a:t>6</a:t>
            </a:fld>
            <a:endParaRPr lang="en-US" sz="1100" b="0" dirty="0">
              <a:solidFill>
                <a:schemeClr val="tx1"/>
              </a:solidFill>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dirty="0"/>
              <a:t>4 studies of which ESDS was the first. Methods have continued to evolve. Each data</a:t>
            </a:r>
            <a:r>
              <a:rPr lang="en-US" baseline="0" dirty="0"/>
              <a:t> service has disciplinary and operational differences and challenges – new insights from each of them so valuable to consider the other studies alongside ESDS even though ESDS is most relevant to other social science data archives.</a:t>
            </a:r>
            <a:endParaRPr lang="en-US" dirty="0"/>
          </a:p>
        </p:txBody>
      </p:sp>
    </p:spTree>
    <p:extLst>
      <p:ext uri="{BB962C8B-B14F-4D97-AF65-F5344CB8AC3E}">
        <p14:creationId xmlns:p14="http://schemas.microsoft.com/office/powerpoint/2010/main" val="2660852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dirty="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69B661-A2D4-44A2-8A32-D48E27F8B0B9}" type="slidenum">
              <a:rPr lang="en-GB" altLang="en-US" smtClean="0"/>
              <a:pPr/>
              <a:t>7</a:t>
            </a:fld>
            <a:endParaRPr lang="en-GB" altLang="en-US"/>
          </a:p>
        </p:txBody>
      </p:sp>
    </p:spTree>
    <p:extLst>
      <p:ext uri="{BB962C8B-B14F-4D97-AF65-F5344CB8AC3E}">
        <p14:creationId xmlns:p14="http://schemas.microsoft.com/office/powerpoint/2010/main" val="2000590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xfrm>
            <a:off x="3883827" y="8684553"/>
            <a:ext cx="2972590" cy="457997"/>
          </a:xfrm>
          <a:prstGeom prst="rect">
            <a:avLst/>
          </a:prstGeom>
          <a:noFill/>
        </p:spPr>
        <p:txBody>
          <a:bodyPr lIns="86594" tIns="43297" rIns="86594" bIns="43297"/>
          <a:lstStyle/>
          <a:p>
            <a:fld id="{11D89967-0675-4EBF-AD88-EA13FA1861D4}" type="slidenum">
              <a:rPr lang="en-US" smtClean="0">
                <a:latin typeface="Arial" charset="0"/>
              </a:rPr>
              <a:pPr/>
              <a:t>8</a:t>
            </a:fld>
            <a:endParaRPr lang="en-US">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lIns="86594" tIns="43297" rIns="86594" bIns="43297"/>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xfrm>
            <a:off x="3883827" y="8684553"/>
            <a:ext cx="2972590" cy="457997"/>
          </a:xfrm>
          <a:prstGeom prst="rect">
            <a:avLst/>
          </a:prstGeom>
          <a:noFill/>
        </p:spPr>
        <p:txBody>
          <a:bodyPr lIns="86594" tIns="43297" rIns="86594" bIns="43297"/>
          <a:lstStyle/>
          <a:p>
            <a:fld id="{11D89967-0675-4EBF-AD88-EA13FA1861D4}" type="slidenum">
              <a:rPr lang="en-US" smtClean="0">
                <a:latin typeface="Arial" charset="0"/>
              </a:rPr>
              <a:pPr/>
              <a:t>9</a:t>
            </a:fld>
            <a:endParaRPr lang="en-US">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lIns="86594" tIns="43297" rIns="86594" bIns="43297"/>
          <a:lstStyle/>
          <a:p>
            <a:endParaRPr lang="en-US"/>
          </a:p>
        </p:txBody>
      </p:sp>
    </p:spTree>
    <p:extLst>
      <p:ext uri="{BB962C8B-B14F-4D97-AF65-F5344CB8AC3E}">
        <p14:creationId xmlns:p14="http://schemas.microsoft.com/office/powerpoint/2010/main" val="1320921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49263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cessda 1st page v2">
    <p:spTree>
      <p:nvGrpSpPr>
        <p:cNvPr id="1" name=""/>
        <p:cNvGrpSpPr/>
        <p:nvPr/>
      </p:nvGrpSpPr>
      <p:grpSpPr>
        <a:xfrm>
          <a:off x="0" y="0"/>
          <a:ext cx="0" cy="0"/>
          <a:chOff x="0" y="0"/>
          <a:chExt cx="0" cy="0"/>
        </a:xfrm>
      </p:grpSpPr>
      <p:sp>
        <p:nvSpPr>
          <p:cNvPr id="16" name="Shape 16"/>
          <p:cNvSpPr>
            <a:spLocks noGrp="1"/>
          </p:cNvSpPr>
          <p:nvPr>
            <p:ph type="title"/>
          </p:nvPr>
        </p:nvSpPr>
        <p:spPr>
          <a:xfrm>
            <a:off x="3574600" y="1607300"/>
            <a:ext cx="7652892" cy="1939529"/>
          </a:xfrm>
          <a:prstGeom prst="rect">
            <a:avLst/>
          </a:prstGeom>
        </p:spPr>
        <p:txBody>
          <a:bodyPr anchor="t"/>
          <a:lstStyle/>
          <a:p>
            <a:r>
              <a:t>Title Text</a:t>
            </a:r>
          </a:p>
        </p:txBody>
      </p:sp>
      <p:sp>
        <p:nvSpPr>
          <p:cNvPr id="17" name="Shape 17"/>
          <p:cNvSpPr>
            <a:spLocks noGrp="1"/>
          </p:cNvSpPr>
          <p:nvPr>
            <p:ph type="body" sz="quarter" idx="13"/>
          </p:nvPr>
        </p:nvSpPr>
        <p:spPr>
          <a:xfrm>
            <a:off x="3323165" y="2700000"/>
            <a:ext cx="553670" cy="381001"/>
          </a:xfrm>
          <a:prstGeom prst="rect">
            <a:avLst/>
          </a:prstGeom>
        </p:spPr>
        <p:txBody>
          <a:bodyPr wrap="none">
            <a:spAutoFit/>
          </a:bodyPr>
          <a:lstStyle/>
          <a:p>
            <a:pPr marL="0" indent="0" algn="ctr">
              <a:spcBef>
                <a:spcPts val="0"/>
              </a:spcBef>
              <a:buSzTx/>
              <a:buNone/>
              <a:defRPr sz="1800">
                <a:latin typeface="Lato Heavy"/>
                <a:ea typeface="Lato Heavy"/>
                <a:cs typeface="Lato Heavy"/>
                <a:sym typeface="Lato Heavy"/>
              </a:defRPr>
            </a:pPr>
            <a:endParaRPr/>
          </a:p>
        </p:txBody>
      </p:sp>
      <p:sp>
        <p:nvSpPr>
          <p:cNvPr id="18" name="Shape 18"/>
          <p:cNvSpPr>
            <a:spLocks noGrp="1"/>
          </p:cNvSpPr>
          <p:nvPr>
            <p:ph type="body" sz="quarter" idx="14"/>
          </p:nvPr>
        </p:nvSpPr>
        <p:spPr>
          <a:xfrm>
            <a:off x="3600000" y="984749"/>
            <a:ext cx="962864" cy="660401"/>
          </a:xfrm>
          <a:prstGeom prst="rect">
            <a:avLst/>
          </a:prstGeom>
        </p:spPr>
        <p:txBody>
          <a:bodyPr wrap="none">
            <a:spAutoFit/>
          </a:bodyPr>
          <a:lstStyle/>
          <a:p>
            <a:pPr marL="0" indent="0">
              <a:spcBef>
                <a:spcPts val="0"/>
              </a:spcBef>
              <a:buSzTx/>
              <a:buNone/>
            </a:pPr>
            <a:endParaRPr/>
          </a:p>
        </p:txBody>
      </p:sp>
      <p:pic>
        <p:nvPicPr>
          <p:cNvPr id="19" name="pasted-image.png"/>
          <p:cNvPicPr>
            <a:picLocks noChangeAspect="1"/>
          </p:cNvPicPr>
          <p:nvPr/>
        </p:nvPicPr>
        <p:blipFill>
          <a:blip r:embed="rId2" cstate="print">
            <a:extLst/>
          </a:blip>
          <a:stretch>
            <a:fillRect/>
          </a:stretch>
        </p:blipFill>
        <p:spPr>
          <a:xfrm>
            <a:off x="0" y="9136121"/>
            <a:ext cx="13004800" cy="625359"/>
          </a:xfrm>
          <a:prstGeom prst="rect">
            <a:avLst/>
          </a:prstGeom>
          <a:ln w="12700">
            <a:miter lim="400000"/>
          </a:ln>
        </p:spPr>
      </p:pic>
      <p:sp>
        <p:nvSpPr>
          <p:cNvPr id="20" name="Shape 20"/>
          <p:cNvSpPr/>
          <p:nvPr/>
        </p:nvSpPr>
        <p:spPr>
          <a:xfrm>
            <a:off x="1214796" y="8296794"/>
            <a:ext cx="6382082" cy="64239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lnSpc>
                <a:spcPts val="2200"/>
              </a:lnSpc>
              <a:defRPr sz="1400">
                <a:latin typeface="+mn-lt"/>
                <a:ea typeface="+mn-ea"/>
                <a:cs typeface="+mn-cs"/>
                <a:sym typeface="Lato Regular"/>
              </a:defRPr>
            </a:lvl1pPr>
          </a:lstStyle>
          <a:p>
            <a:r>
              <a:t>This project has received funding from the European Union’s Horizon 2020 research and innovation programme under grant agreement number 674939.</a:t>
            </a:r>
          </a:p>
        </p:txBody>
      </p:sp>
      <p:pic>
        <p:nvPicPr>
          <p:cNvPr id="21" name="EU flag.jpg"/>
          <p:cNvPicPr>
            <a:picLocks noChangeAspect="1"/>
          </p:cNvPicPr>
          <p:nvPr/>
        </p:nvPicPr>
        <p:blipFill>
          <a:blip r:embed="rId3" cstate="print">
            <a:extLst/>
          </a:blip>
          <a:stretch>
            <a:fillRect/>
          </a:stretch>
        </p:blipFill>
        <p:spPr>
          <a:xfrm>
            <a:off x="138309" y="8343411"/>
            <a:ext cx="944494" cy="625359"/>
          </a:xfrm>
          <a:prstGeom prst="rect">
            <a:avLst/>
          </a:prstGeom>
          <a:ln w="12700">
            <a:miter lim="400000"/>
          </a:ln>
        </p:spPr>
      </p:pic>
      <p:sp>
        <p:nvSpPr>
          <p:cNvPr id="22" name="Shape 22"/>
          <p:cNvSpPr/>
          <p:nvPr/>
        </p:nvSpPr>
        <p:spPr>
          <a:xfrm>
            <a:off x="-33867" y="8163359"/>
            <a:ext cx="13072534" cy="1"/>
          </a:xfrm>
          <a:prstGeom prst="line">
            <a:avLst/>
          </a:prstGeom>
          <a:ln w="3175">
            <a:solidFill>
              <a:srgbClr val="FFEDF8"/>
            </a:solidFill>
            <a:miter lim="400000"/>
          </a:ln>
        </p:spPr>
        <p:txBody>
          <a:bodyPr lIns="45719" rIns="45719"/>
          <a:lstStyle/>
          <a:p>
            <a:pPr algn="l" defTabSz="457200">
              <a:defRPr>
                <a:solidFill>
                  <a:srgbClr val="000000"/>
                </a:solidFill>
                <a:latin typeface="Calibri"/>
                <a:ea typeface="Calibri"/>
                <a:cs typeface="Calibri"/>
                <a:sym typeface="Calibri"/>
              </a:defRPr>
            </a:pPr>
            <a:endParaRPr/>
          </a:p>
        </p:txBody>
      </p:sp>
      <p:sp>
        <p:nvSpPr>
          <p:cNvPr id="23" name="Shape 2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DBC922C-C2BB-4791-A1A4-2DBBB8A24158}" type="slidenum">
              <a:rPr lang="en-US" altLang="en-US"/>
              <a:pPr/>
              <a:t>‹#›</a:t>
            </a:fld>
            <a:endParaRPr lang="en-US" altLang="en-US"/>
          </a:p>
        </p:txBody>
      </p:sp>
    </p:spTree>
    <p:extLst>
      <p:ext uri="{BB962C8B-B14F-4D97-AF65-F5344CB8AC3E}">
        <p14:creationId xmlns:p14="http://schemas.microsoft.com/office/powerpoint/2010/main" val="420272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553477D-F5F1-43DF-93C6-DC6512EDC262}" type="slidenum">
              <a:rPr lang="en-US" altLang="en-US"/>
              <a:pPr/>
              <a:t>‹#›</a:t>
            </a:fld>
            <a:endParaRPr lang="en-US" altLang="en-US"/>
          </a:p>
        </p:txBody>
      </p:sp>
    </p:spTree>
    <p:extLst>
      <p:ext uri="{BB962C8B-B14F-4D97-AF65-F5344CB8AC3E}">
        <p14:creationId xmlns:p14="http://schemas.microsoft.com/office/powerpoint/2010/main" val="3177798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4D90F1A-5616-4C15-8463-2C6B3BE8627B}" type="slidenum">
              <a:rPr lang="en-US" altLang="en-US"/>
              <a:pPr/>
              <a:t>‹#›</a:t>
            </a:fld>
            <a:endParaRPr lang="en-US" altLang="en-US"/>
          </a:p>
        </p:txBody>
      </p:sp>
    </p:spTree>
    <p:extLst>
      <p:ext uri="{BB962C8B-B14F-4D97-AF65-F5344CB8AC3E}">
        <p14:creationId xmlns:p14="http://schemas.microsoft.com/office/powerpoint/2010/main" val="2954206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44" b="1"/>
            </a:lvl1pPr>
          </a:lstStyle>
          <a:p>
            <a:r>
              <a:rPr lang="en-US"/>
              <a:t>Click to edit Master title style</a:t>
            </a:r>
            <a:endParaRPr lang="en-GB"/>
          </a:p>
        </p:txBody>
      </p:sp>
      <p:sp>
        <p:nvSpPr>
          <p:cNvPr id="3" name="Content Placeholder 2"/>
          <p:cNvSpPr>
            <a:spLocks noGrp="1"/>
          </p:cNvSpPr>
          <p:nvPr>
            <p:ph idx="1"/>
          </p:nvPr>
        </p:nvSpPr>
        <p:spPr>
          <a:xfrm>
            <a:off x="5084516" y="388339"/>
            <a:ext cx="7270044"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241" y="2041032"/>
            <a:ext cx="4278490" cy="6671734"/>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7310F9C-ABC8-47C1-8171-79F802909C52}" type="slidenum">
              <a:rPr lang="en-US" altLang="en-US"/>
              <a:pPr/>
              <a:t>‹#›</a:t>
            </a:fld>
            <a:endParaRPr lang="en-US" altLang="en-US"/>
          </a:p>
        </p:txBody>
      </p:sp>
    </p:spTree>
    <p:extLst>
      <p:ext uri="{BB962C8B-B14F-4D97-AF65-F5344CB8AC3E}">
        <p14:creationId xmlns:p14="http://schemas.microsoft.com/office/powerpoint/2010/main" val="1414792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44" b="1"/>
            </a:lvl1pPr>
          </a:lstStyle>
          <a:p>
            <a:r>
              <a:rPr lang="en-US"/>
              <a:t>Click to edit Master title style</a:t>
            </a:r>
            <a:endParaRPr lang="en-GB"/>
          </a:p>
        </p:txBody>
      </p:sp>
      <p:sp>
        <p:nvSpPr>
          <p:cNvPr id="3" name="Picture Placeholder 2"/>
          <p:cNvSpPr>
            <a:spLocks noGrp="1"/>
          </p:cNvSpPr>
          <p:nvPr>
            <p:ph type="pic" idx="1"/>
          </p:nvPr>
        </p:nvSpPr>
        <p:spPr>
          <a:xfrm>
            <a:off x="2549032" y="871502"/>
            <a:ext cx="7802880" cy="5852160"/>
          </a:xfrm>
        </p:spPr>
        <p:txBody>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pPr lvl="0"/>
            <a:endParaRPr lang="en-GB" noProof="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437F3BC-27A9-42A4-B47E-6CDA3BF22269}" type="slidenum">
              <a:rPr lang="en-US" altLang="en-US"/>
              <a:pPr/>
              <a:t>‹#›</a:t>
            </a:fld>
            <a:endParaRPr lang="en-US" altLang="en-US"/>
          </a:p>
        </p:txBody>
      </p:sp>
    </p:spTree>
    <p:extLst>
      <p:ext uri="{BB962C8B-B14F-4D97-AF65-F5344CB8AC3E}">
        <p14:creationId xmlns:p14="http://schemas.microsoft.com/office/powerpoint/2010/main" val="498966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EA69426-713B-454F-88DF-27BEA7F4742D}" type="slidenum">
              <a:rPr lang="en-US" altLang="en-US"/>
              <a:pPr/>
              <a:t>‹#›</a:t>
            </a:fld>
            <a:endParaRPr lang="en-US" altLang="en-US"/>
          </a:p>
        </p:txBody>
      </p:sp>
    </p:spTree>
    <p:extLst>
      <p:ext uri="{BB962C8B-B14F-4D97-AF65-F5344CB8AC3E}">
        <p14:creationId xmlns:p14="http://schemas.microsoft.com/office/powerpoint/2010/main" val="1517362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832216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0240" y="390597"/>
            <a:ext cx="8561493" cy="832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AF5482E-1C85-44A6-9D02-9A88876982B7}" type="slidenum">
              <a:rPr lang="en-US" altLang="en-US"/>
              <a:pPr/>
              <a:t>‹#›</a:t>
            </a:fld>
            <a:endParaRPr lang="en-US" altLang="en-US"/>
          </a:p>
        </p:txBody>
      </p:sp>
    </p:spTree>
    <p:extLst>
      <p:ext uri="{BB962C8B-B14F-4D97-AF65-F5344CB8AC3E}">
        <p14:creationId xmlns:p14="http://schemas.microsoft.com/office/powerpoint/2010/main" val="157370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ue page for graphics">
    <p:spTree>
      <p:nvGrpSpPr>
        <p:cNvPr id="1" name=""/>
        <p:cNvGrpSpPr/>
        <p:nvPr/>
      </p:nvGrpSpPr>
      <p:grpSpPr>
        <a:xfrm>
          <a:off x="0" y="0"/>
          <a:ext cx="0" cy="0"/>
          <a:chOff x="0" y="0"/>
          <a:chExt cx="0" cy="0"/>
        </a:xfrm>
      </p:grpSpPr>
      <p:sp>
        <p:nvSpPr>
          <p:cNvPr id="51" name="Shape 51"/>
          <p:cNvSpPr>
            <a:spLocks noGrp="1"/>
          </p:cNvSpPr>
          <p:nvPr>
            <p:ph type="title"/>
          </p:nvPr>
        </p:nvSpPr>
        <p:spPr>
          <a:xfrm>
            <a:off x="621778" y="719999"/>
            <a:ext cx="11761243" cy="1939530"/>
          </a:xfrm>
          <a:prstGeom prst="rect">
            <a:avLst/>
          </a:prstGeom>
        </p:spPr>
        <p:txBody>
          <a:bodyPr anchor="t"/>
          <a:lstStyle>
            <a:lvl1pPr>
              <a:defRPr sz="4800">
                <a:solidFill>
                  <a:srgbClr val="D5F4F2"/>
                </a:solidFill>
              </a:defRPr>
            </a:lvl1pPr>
          </a:lstStyle>
          <a:p>
            <a:r>
              <a:t>Title Text</a:t>
            </a:r>
          </a:p>
        </p:txBody>
      </p:sp>
      <p:pic>
        <p:nvPicPr>
          <p:cNvPr id="52" name="pasted-image.png"/>
          <p:cNvPicPr>
            <a:picLocks noChangeAspect="1"/>
          </p:cNvPicPr>
          <p:nvPr/>
        </p:nvPicPr>
        <p:blipFill>
          <a:blip r:embed="rId2" cstate="print">
            <a:extLst/>
          </a:blip>
          <a:stretch>
            <a:fillRect/>
          </a:stretch>
        </p:blipFill>
        <p:spPr>
          <a:xfrm>
            <a:off x="0" y="9136121"/>
            <a:ext cx="13004800" cy="625359"/>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50240" y="9040143"/>
            <a:ext cx="3034453" cy="519289"/>
          </a:xfrm>
          <a:prstGeom prst="rect">
            <a:avLst/>
          </a:prstGeom>
        </p:spPr>
        <p:txBody>
          <a:bodyPr lIns="130046" tIns="65023" rIns="130046" bIns="65023"/>
          <a:lstStyle>
            <a:lvl1pPr>
              <a:defRPr/>
            </a:lvl1pPr>
          </a:lstStyle>
          <a:p>
            <a:pPr>
              <a:defRPr/>
            </a:pPr>
            <a:fld id="{86EB31F8-0CC6-463B-98D3-00D3857AB565}" type="datetimeFigureOut">
              <a:rPr lang="en-GB"/>
              <a:pPr>
                <a:defRPr/>
              </a:pPr>
              <a:t>01/05/2017</a:t>
            </a:fld>
            <a:endParaRPr lang="en-GB"/>
          </a:p>
        </p:txBody>
      </p:sp>
      <p:sp>
        <p:nvSpPr>
          <p:cNvPr id="5" name="Footer Placeholder 4"/>
          <p:cNvSpPr>
            <a:spLocks noGrp="1"/>
          </p:cNvSpPr>
          <p:nvPr>
            <p:ph type="ftr" sz="quarter" idx="11"/>
          </p:nvPr>
        </p:nvSpPr>
        <p:spPr>
          <a:xfrm>
            <a:off x="4443307" y="9040143"/>
            <a:ext cx="4118187" cy="519289"/>
          </a:xfrm>
          <a:prstGeom prst="rect">
            <a:avLst/>
          </a:prstGeom>
        </p:spPr>
        <p:txBody>
          <a:bodyPr lIns="130046" tIns="65023" rIns="130046" bIns="65023"/>
          <a:lstStyle>
            <a:lvl1pPr>
              <a:defRPr/>
            </a:lvl1pPr>
          </a:lstStyle>
          <a:p>
            <a:pPr>
              <a:defRPr/>
            </a:pPr>
            <a:endParaRPr lang="en-GB"/>
          </a:p>
        </p:txBody>
      </p:sp>
      <p:sp>
        <p:nvSpPr>
          <p:cNvPr id="6" name="Slide Number Placeholder 5"/>
          <p:cNvSpPr>
            <a:spLocks noGrp="1"/>
          </p:cNvSpPr>
          <p:nvPr>
            <p:ph type="sldNum" sz="quarter" idx="12"/>
          </p:nvPr>
        </p:nvSpPr>
        <p:spPr>
          <a:xfrm>
            <a:off x="6303690" y="9251950"/>
            <a:ext cx="384721" cy="379591"/>
          </a:xfrm>
        </p:spPr>
        <p:txBody>
          <a:bodyPr/>
          <a:lstStyle>
            <a:lvl1pPr>
              <a:defRPr/>
            </a:lvl1pPr>
          </a:lstStyle>
          <a:p>
            <a:pPr>
              <a:defRPr/>
            </a:pPr>
            <a:fld id="{EC9CAB91-0CBA-4B93-AF40-5C4720F18ED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50240" y="2275841"/>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610773" y="2275841"/>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650240" y="8882098"/>
            <a:ext cx="3034453" cy="677333"/>
          </a:xfrm>
          <a:prstGeom prst="rect">
            <a:avLst/>
          </a:prstGeom>
          <a:ln/>
        </p:spPr>
        <p:txBody>
          <a:bodyPr lIns="130046" tIns="65023" rIns="130046" bIns="65023"/>
          <a:lstStyle>
            <a:lvl1pPr>
              <a:defRPr/>
            </a:lvl1pPr>
          </a:lstStyle>
          <a:p>
            <a:pPr>
              <a:defRPr/>
            </a:pPr>
            <a:endParaRPr lang="en-US"/>
          </a:p>
        </p:txBody>
      </p:sp>
      <p:sp>
        <p:nvSpPr>
          <p:cNvPr id="6" name="Footer Placeholder 5"/>
          <p:cNvSpPr>
            <a:spLocks noGrp="1" noChangeArrowheads="1"/>
          </p:cNvSpPr>
          <p:nvPr>
            <p:ph type="ftr" sz="quarter" idx="11"/>
          </p:nvPr>
        </p:nvSpPr>
        <p:spPr>
          <a:xfrm>
            <a:off x="4443307" y="8882098"/>
            <a:ext cx="4118187" cy="677333"/>
          </a:xfrm>
          <a:prstGeom prst="rect">
            <a:avLst/>
          </a:prstGeom>
          <a:ln/>
        </p:spPr>
        <p:txBody>
          <a:bodyPr lIns="130046" tIns="65023" rIns="130046" bIns="65023"/>
          <a:lstStyle>
            <a:lvl1pPr>
              <a:defRPr/>
            </a:lvl1pPr>
          </a:lstStyle>
          <a:p>
            <a:pPr>
              <a:defRPr/>
            </a:pPr>
            <a:endParaRPr lang="en-US"/>
          </a:p>
        </p:txBody>
      </p:sp>
      <p:sp>
        <p:nvSpPr>
          <p:cNvPr id="7" name="Rectangle 6"/>
          <p:cNvSpPr>
            <a:spLocks noGrp="1" noChangeArrowheads="1"/>
          </p:cNvSpPr>
          <p:nvPr>
            <p:ph type="sldNum" sz="quarter" idx="12"/>
          </p:nvPr>
        </p:nvSpPr>
        <p:spPr>
          <a:xfrm>
            <a:off x="6303690" y="9251950"/>
            <a:ext cx="384721" cy="379591"/>
          </a:xfrm>
          <a:ln/>
        </p:spPr>
        <p:txBody>
          <a:bodyPr/>
          <a:lstStyle>
            <a:lvl1pPr>
              <a:defRPr/>
            </a:lvl1pPr>
          </a:lstStyle>
          <a:p>
            <a:pPr>
              <a:defRPr/>
            </a:pPr>
            <a:fld id="{65B31812-9BE4-4ED9-8C99-B19D7C84A66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2569519-5B34-42B6-ADCB-07B562B10026}" type="datetimeFigureOut">
              <a:rPr lang="en-GB"/>
              <a:pPr>
                <a:defRPr/>
              </a:pPr>
              <a:t>01/05/2017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a:xfrm>
            <a:off x="6308498" y="9251950"/>
            <a:ext cx="375104" cy="379591"/>
          </a:xfrm>
        </p:spPr>
        <p:txBody>
          <a:bodyPr/>
          <a:lstStyle>
            <a:lvl1pPr>
              <a:defRPr/>
            </a:lvl1pPr>
          </a:lstStyle>
          <a:p>
            <a:pPr>
              <a:defRPr/>
            </a:pPr>
            <a:fld id="{F5717282-524E-4A66-9E6A-0A1DE618E049}" type="slidenum">
              <a:rPr lang="en-GB" altLang="en-US"/>
              <a:pPr>
                <a:defRPr/>
              </a:pPr>
              <a:t>‹#›</a:t>
            </a:fld>
            <a:endParaRPr lang="en-GB" altLang="en-US"/>
          </a:p>
        </p:txBody>
      </p:sp>
    </p:spTree>
    <p:extLst>
      <p:ext uri="{BB962C8B-B14F-4D97-AF65-F5344CB8AC3E}">
        <p14:creationId xmlns:p14="http://schemas.microsoft.com/office/powerpoint/2010/main" val="1923685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39"/>
            <a:ext cx="11054080" cy="2090702"/>
          </a:xfrm>
        </p:spPr>
        <p:txBody>
          <a:bodyPr/>
          <a:lstStyle/>
          <a:p>
            <a:r>
              <a:rPr lang="en-US"/>
              <a:t>Click to edit Master title style</a:t>
            </a:r>
            <a:endParaRPr lang="en-GB"/>
          </a:p>
        </p:txBody>
      </p:sp>
      <p:sp>
        <p:nvSpPr>
          <p:cNvPr id="3" name="Subtitle 2"/>
          <p:cNvSpPr>
            <a:spLocks noGrp="1"/>
          </p:cNvSpPr>
          <p:nvPr>
            <p:ph type="subTitle" idx="1"/>
          </p:nvPr>
        </p:nvSpPr>
        <p:spPr>
          <a:xfrm>
            <a:off x="1950720" y="5527040"/>
            <a:ext cx="9103360" cy="2492587"/>
          </a:xfrm>
        </p:spPr>
        <p:txBody>
          <a:bodyPr/>
          <a:lstStyle>
            <a:lvl1pPr marL="0" indent="0" algn="ctr">
              <a:buNone/>
              <a:defRPr/>
            </a:lvl1pPr>
            <a:lvl2pPr marL="650230" indent="0" algn="ctr">
              <a:buNone/>
              <a:defRPr/>
            </a:lvl2pPr>
            <a:lvl3pPr marL="1300460" indent="0" algn="ctr">
              <a:buNone/>
              <a:defRPr/>
            </a:lvl3pPr>
            <a:lvl4pPr marL="1950690" indent="0" algn="ctr">
              <a:buNone/>
              <a:defRPr/>
            </a:lvl4pPr>
            <a:lvl5pPr marL="2600919" indent="0" algn="ctr">
              <a:buNone/>
              <a:defRPr/>
            </a:lvl5pPr>
            <a:lvl6pPr marL="3251149" indent="0" algn="ctr">
              <a:buNone/>
              <a:defRPr/>
            </a:lvl6pPr>
            <a:lvl7pPr marL="3901379" indent="0" algn="ctr">
              <a:buNone/>
              <a:defRPr/>
            </a:lvl7pPr>
            <a:lvl8pPr marL="4551609" indent="0" algn="ctr">
              <a:buNone/>
              <a:defRPr/>
            </a:lvl8pPr>
            <a:lvl9pPr marL="5201839"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43BA388-CB6D-44C8-8A5D-E38B34E82AAA}" type="slidenum">
              <a:rPr lang="en-US" altLang="en-US"/>
              <a:pPr/>
              <a:t>‹#›</a:t>
            </a:fld>
            <a:endParaRPr lang="en-US" altLang="en-US"/>
          </a:p>
        </p:txBody>
      </p:sp>
    </p:spTree>
    <p:extLst>
      <p:ext uri="{BB962C8B-B14F-4D97-AF65-F5344CB8AC3E}">
        <p14:creationId xmlns:p14="http://schemas.microsoft.com/office/powerpoint/2010/main" val="142737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4C8424-3BA9-4389-B246-006291FFE490}" type="slidenum">
              <a:rPr lang="en-US" altLang="en-US"/>
              <a:pPr/>
              <a:t>‹#›</a:t>
            </a:fld>
            <a:endParaRPr lang="en-US" altLang="en-US"/>
          </a:p>
        </p:txBody>
      </p:sp>
    </p:spTree>
    <p:extLst>
      <p:ext uri="{BB962C8B-B14F-4D97-AF65-F5344CB8AC3E}">
        <p14:creationId xmlns:p14="http://schemas.microsoft.com/office/powerpoint/2010/main" val="2792697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5689" b="1" cap="all"/>
            </a:lvl1pPr>
          </a:lstStyle>
          <a:p>
            <a:r>
              <a:rPr lang="en-US"/>
              <a:t>Click to edit Master title style</a:t>
            </a:r>
            <a:endParaRPr lang="en-GB"/>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44"/>
            </a:lvl1pPr>
            <a:lvl2pPr marL="650230" indent="0">
              <a:buNone/>
              <a:defRPr sz="2560"/>
            </a:lvl2pPr>
            <a:lvl3pPr marL="1300460" indent="0">
              <a:buNone/>
              <a:defRPr sz="2276"/>
            </a:lvl3pPr>
            <a:lvl4pPr marL="1950690" indent="0">
              <a:buNone/>
              <a:defRPr sz="1991"/>
            </a:lvl4pPr>
            <a:lvl5pPr marL="2600919" indent="0">
              <a:buNone/>
              <a:defRPr sz="1991"/>
            </a:lvl5pPr>
            <a:lvl6pPr marL="3251149" indent="0">
              <a:buNone/>
              <a:defRPr sz="1991"/>
            </a:lvl6pPr>
            <a:lvl7pPr marL="3901379" indent="0">
              <a:buNone/>
              <a:defRPr sz="1991"/>
            </a:lvl7pPr>
            <a:lvl8pPr marL="4551609" indent="0">
              <a:buNone/>
              <a:defRPr sz="1991"/>
            </a:lvl8pPr>
            <a:lvl9pPr marL="5201839" indent="0">
              <a:buNone/>
              <a:defRPr sz="1991"/>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792412F-1746-4C91-BA00-33E01DFEC773}" type="slidenum">
              <a:rPr lang="en-US" altLang="en-US"/>
              <a:pPr/>
              <a:t>‹#›</a:t>
            </a:fld>
            <a:endParaRPr lang="en-US" altLang="en-US"/>
          </a:p>
        </p:txBody>
      </p:sp>
    </p:spTree>
    <p:extLst>
      <p:ext uri="{BB962C8B-B14F-4D97-AF65-F5344CB8AC3E}">
        <p14:creationId xmlns:p14="http://schemas.microsoft.com/office/powerpoint/2010/main" val="2920871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50240" y="227584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610773" y="227584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D1008D7-6C73-49EC-85AE-87538D0745AF}" type="slidenum">
              <a:rPr lang="en-US" altLang="en-US"/>
              <a:pPr/>
              <a:t>‹#›</a:t>
            </a:fld>
            <a:endParaRPr lang="en-US" altLang="en-US"/>
          </a:p>
        </p:txBody>
      </p:sp>
    </p:spTree>
    <p:extLst>
      <p:ext uri="{BB962C8B-B14F-4D97-AF65-F5344CB8AC3E}">
        <p14:creationId xmlns:p14="http://schemas.microsoft.com/office/powerpoint/2010/main" val="1940278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cstate="print"/>
          <a:srcRect/>
          <a:tile tx="0" ty="0" sx="100000" sy="100000" flip="none" algn="tl"/>
        </a:blipFill>
        <a:effectLst/>
      </p:bgPr>
    </p:bg>
    <p:spTree>
      <p:nvGrpSpPr>
        <p:cNvPr id="1" name=""/>
        <p:cNvGrpSpPr/>
        <p:nvPr/>
      </p:nvGrpSpPr>
      <p:grpSpPr>
        <a:xfrm>
          <a:off x="0" y="0"/>
          <a:ext cx="0" cy="0"/>
          <a:chOff x="0" y="0"/>
          <a:chExt cx="0" cy="0"/>
        </a:xfrm>
      </p:grpSpPr>
      <p:pic>
        <p:nvPicPr>
          <p:cNvPr id="2" name="cessdasawNegative.png"/>
          <p:cNvPicPr>
            <a:picLocks noChangeAspect="1"/>
          </p:cNvPicPr>
          <p:nvPr/>
        </p:nvPicPr>
        <p:blipFill>
          <a:blip r:embed="rId8" cstate="print">
            <a:extLst/>
          </a:blip>
          <a:stretch>
            <a:fillRect/>
          </a:stretch>
        </p:blipFill>
        <p:spPr>
          <a:xfrm>
            <a:off x="10330405" y="8857904"/>
            <a:ext cx="2366456" cy="507352"/>
          </a:xfrm>
          <a:prstGeom prst="rect">
            <a:avLst/>
          </a:prstGeom>
          <a:ln w="12700">
            <a:miter lim="400000"/>
          </a:ln>
        </p:spPr>
      </p:pic>
      <p:pic>
        <p:nvPicPr>
          <p:cNvPr id="3" name="pasted-image.png"/>
          <p:cNvPicPr>
            <a:picLocks noChangeAspect="1"/>
          </p:cNvPicPr>
          <p:nvPr/>
        </p:nvPicPr>
        <p:blipFill>
          <a:blip r:embed="rId9" cstate="print">
            <a:extLst/>
          </a:blip>
          <a:stretch>
            <a:fillRect/>
          </a:stretch>
        </p:blipFill>
        <p:spPr>
          <a:xfrm>
            <a:off x="0" y="9542521"/>
            <a:ext cx="13004800" cy="625359"/>
          </a:xfrm>
          <a:prstGeom prst="rect">
            <a:avLst/>
          </a:prstGeom>
          <a:ln w="12700">
            <a:miter lim="400000"/>
          </a:ln>
        </p:spPr>
      </p:pic>
      <p:sp>
        <p:nvSpPr>
          <p:cNvPr id="4" name="Shape 4"/>
          <p:cNvSpPr/>
          <p:nvPr/>
        </p:nvSpPr>
        <p:spPr>
          <a:xfrm>
            <a:off x="1214796" y="8737419"/>
            <a:ext cx="6382082" cy="64239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lnSpc>
                <a:spcPts val="2200"/>
              </a:lnSpc>
              <a:defRPr sz="1400">
                <a:latin typeface="+mn-lt"/>
                <a:ea typeface="+mn-ea"/>
                <a:cs typeface="+mn-cs"/>
                <a:sym typeface="Lato Regular"/>
              </a:defRPr>
            </a:lvl1pPr>
          </a:lstStyle>
          <a:p>
            <a:r>
              <a:t>This project has received funding from the European Union’s Horizon 2020 research and innovation programme under grant agreement number 674939.</a:t>
            </a:r>
          </a:p>
        </p:txBody>
      </p:sp>
      <p:pic>
        <p:nvPicPr>
          <p:cNvPr id="5" name="EU flag.jpg"/>
          <p:cNvPicPr>
            <a:picLocks noChangeAspect="1"/>
          </p:cNvPicPr>
          <p:nvPr/>
        </p:nvPicPr>
        <p:blipFill>
          <a:blip r:embed="rId10" cstate="print">
            <a:extLst/>
          </a:blip>
          <a:stretch>
            <a:fillRect/>
          </a:stretch>
        </p:blipFill>
        <p:spPr>
          <a:xfrm>
            <a:off x="138309" y="8784036"/>
            <a:ext cx="944494" cy="625359"/>
          </a:xfrm>
          <a:prstGeom prst="rect">
            <a:avLst/>
          </a:prstGeom>
          <a:ln w="12700">
            <a:miter lim="400000"/>
          </a:ln>
        </p:spPr>
      </p:pic>
      <p:sp>
        <p:nvSpPr>
          <p:cNvPr id="6" name="Shape 6"/>
          <p:cNvSpPr/>
          <p:nvPr/>
        </p:nvSpPr>
        <p:spPr>
          <a:xfrm>
            <a:off x="-33867" y="8637492"/>
            <a:ext cx="13072534" cy="1"/>
          </a:xfrm>
          <a:prstGeom prst="line">
            <a:avLst/>
          </a:prstGeom>
          <a:ln w="3175">
            <a:solidFill>
              <a:srgbClr val="FFEDF8"/>
            </a:solidFill>
            <a:miter lim="400000"/>
          </a:ln>
        </p:spPr>
        <p:txBody>
          <a:bodyPr lIns="45719" rIns="45719"/>
          <a:lstStyle/>
          <a:p>
            <a:pPr algn="l" defTabSz="457200">
              <a:defRPr>
                <a:solidFill>
                  <a:srgbClr val="000000"/>
                </a:solidFill>
                <a:latin typeface="Calibri"/>
                <a:ea typeface="Calibri"/>
                <a:cs typeface="Calibri"/>
                <a:sym typeface="Calibri"/>
              </a:defRPr>
            </a:pPr>
            <a:endParaRPr/>
          </a:p>
        </p:txBody>
      </p:sp>
      <p:sp>
        <p:nvSpPr>
          <p:cNvPr id="7" name="Shape 7"/>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8" name="Shape 8"/>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9" name="Shape 9"/>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a:solidFill>
                  <a:srgbClr val="000000"/>
                </a:solidFill>
                <a:latin typeface="Helvetica Light"/>
                <a:ea typeface="Helvetica Light"/>
                <a:cs typeface="Helvetica Light"/>
                <a:sym typeface="Helvetica Light"/>
              </a:defRPr>
            </a:lvl1pPr>
          </a:lstStyle>
          <a:p>
            <a:fld id="{86CB4B4D-7CA3-9044-876B-883B54F8677D}" type="slidenum">
              <a:rPr/>
              <a:pPr/>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2" r:id="rId2"/>
    <p:sldLayoutId id="2147483654" r:id="rId3"/>
    <p:sldLayoutId id="2147483656" r:id="rId4"/>
    <p:sldLayoutId id="2147483669" r:id="rId5"/>
  </p:sldLayoutIdLst>
  <p:transition spd="med"/>
  <p:txStyles>
    <p:titleStyle>
      <a:lvl1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1pPr>
      <a:lvl2pPr marL="0" marR="0" indent="22860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2pPr>
      <a:lvl3pPr marL="0" marR="0" indent="45720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3pPr>
      <a:lvl4pPr marL="0" marR="0" indent="68580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4pPr>
      <a:lvl5pPr marL="0" marR="0" indent="91440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5pPr>
      <a:lvl6pPr marL="0" marR="0" indent="114300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6pPr>
      <a:lvl7pPr marL="0" marR="0" indent="137160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7pPr>
      <a:lvl8pPr marL="0" marR="0" indent="160020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8pPr>
      <a:lvl9pPr marL="0" marR="0" indent="182880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AEDE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50240" y="390596"/>
            <a:ext cx="1170432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50240" y="2275841"/>
            <a:ext cx="11704320" cy="64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3540" name="Rectangle 4"/>
          <p:cNvSpPr>
            <a:spLocks noGrp="1" noChangeArrowheads="1"/>
          </p:cNvSpPr>
          <p:nvPr>
            <p:ph type="dt" sz="half" idx="2"/>
          </p:nvPr>
        </p:nvSpPr>
        <p:spPr bwMode="auto">
          <a:xfrm>
            <a:off x="650240" y="8882098"/>
            <a:ext cx="3034453" cy="6773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991" b="0">
                <a:solidFill>
                  <a:schemeClr val="tx1"/>
                </a:solidFill>
                <a:latin typeface="Times New Roman" pitchFamily="18" charset="0"/>
                <a:cs typeface="+mn-cs"/>
              </a:defRPr>
            </a:lvl1pPr>
          </a:lstStyle>
          <a:p>
            <a:pPr>
              <a:defRPr/>
            </a:pPr>
            <a:endParaRPr lang="en-US"/>
          </a:p>
        </p:txBody>
      </p:sp>
      <p:sp>
        <p:nvSpPr>
          <p:cNvPr id="193541" name="Rectangle 5"/>
          <p:cNvSpPr>
            <a:spLocks noGrp="1" noChangeArrowheads="1"/>
          </p:cNvSpPr>
          <p:nvPr>
            <p:ph type="ftr" sz="quarter" idx="3"/>
          </p:nvPr>
        </p:nvSpPr>
        <p:spPr bwMode="auto">
          <a:xfrm>
            <a:off x="4443307" y="8882098"/>
            <a:ext cx="4118187" cy="6773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991" b="0">
                <a:solidFill>
                  <a:schemeClr val="tx1"/>
                </a:solidFill>
                <a:latin typeface="Times New Roman" pitchFamily="18" charset="0"/>
                <a:cs typeface="+mn-cs"/>
              </a:defRPr>
            </a:lvl1pPr>
          </a:lstStyle>
          <a:p>
            <a:pPr>
              <a:defRPr/>
            </a:pPr>
            <a:endParaRPr lang="en-US"/>
          </a:p>
        </p:txBody>
      </p:sp>
      <p:sp>
        <p:nvSpPr>
          <p:cNvPr id="193542" name="Rectangle 6"/>
          <p:cNvSpPr>
            <a:spLocks noGrp="1" noChangeArrowheads="1"/>
          </p:cNvSpPr>
          <p:nvPr>
            <p:ph type="sldNum" sz="quarter" idx="4"/>
          </p:nvPr>
        </p:nvSpPr>
        <p:spPr bwMode="auto">
          <a:xfrm>
            <a:off x="9320107" y="8882098"/>
            <a:ext cx="3034453" cy="6773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991" b="0">
                <a:solidFill>
                  <a:schemeClr val="tx1"/>
                </a:solidFill>
                <a:latin typeface="Times New Roman" panose="02020603050405020304" pitchFamily="18" charset="0"/>
              </a:defRPr>
            </a:lvl1pPr>
          </a:lstStyle>
          <a:p>
            <a:fld id="{C034DE34-3FBC-4A62-A73D-451E3AEEFC9D}" type="slidenum">
              <a:rPr lang="en-US" altLang="en-US"/>
              <a:pPr/>
              <a:t>‹#›</a:t>
            </a:fld>
            <a:endParaRPr lang="en-US" altLang="en-US"/>
          </a:p>
        </p:txBody>
      </p:sp>
    </p:spTree>
    <p:extLst>
      <p:ext uri="{BB962C8B-B14F-4D97-AF65-F5344CB8AC3E}">
        <p14:creationId xmlns:p14="http://schemas.microsoft.com/office/powerpoint/2010/main" val="305939333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rtl="0" eaLnBrk="0" fontAlgn="base" hangingPunct="0">
        <a:spcBef>
          <a:spcPct val="0"/>
        </a:spcBef>
        <a:spcAft>
          <a:spcPct val="0"/>
        </a:spcAft>
        <a:defRPr sz="6258">
          <a:solidFill>
            <a:schemeClr val="tx2"/>
          </a:solidFill>
          <a:latin typeface="+mj-lt"/>
          <a:ea typeface="+mj-ea"/>
          <a:cs typeface="+mj-cs"/>
        </a:defRPr>
      </a:lvl1pPr>
      <a:lvl2pPr algn="ctr" rtl="0" eaLnBrk="0" fontAlgn="base" hangingPunct="0">
        <a:spcBef>
          <a:spcPct val="0"/>
        </a:spcBef>
        <a:spcAft>
          <a:spcPct val="0"/>
        </a:spcAft>
        <a:defRPr sz="6258">
          <a:solidFill>
            <a:schemeClr val="tx2"/>
          </a:solidFill>
          <a:latin typeface="Arial" pitchFamily="34" charset="0"/>
        </a:defRPr>
      </a:lvl2pPr>
      <a:lvl3pPr algn="ctr" rtl="0" eaLnBrk="0" fontAlgn="base" hangingPunct="0">
        <a:spcBef>
          <a:spcPct val="0"/>
        </a:spcBef>
        <a:spcAft>
          <a:spcPct val="0"/>
        </a:spcAft>
        <a:defRPr sz="6258">
          <a:solidFill>
            <a:schemeClr val="tx2"/>
          </a:solidFill>
          <a:latin typeface="Arial" pitchFamily="34" charset="0"/>
        </a:defRPr>
      </a:lvl3pPr>
      <a:lvl4pPr algn="ctr" rtl="0" eaLnBrk="0" fontAlgn="base" hangingPunct="0">
        <a:spcBef>
          <a:spcPct val="0"/>
        </a:spcBef>
        <a:spcAft>
          <a:spcPct val="0"/>
        </a:spcAft>
        <a:defRPr sz="6258">
          <a:solidFill>
            <a:schemeClr val="tx2"/>
          </a:solidFill>
          <a:latin typeface="Arial" pitchFamily="34" charset="0"/>
        </a:defRPr>
      </a:lvl4pPr>
      <a:lvl5pPr algn="ctr" rtl="0" eaLnBrk="0" fontAlgn="base" hangingPunct="0">
        <a:spcBef>
          <a:spcPct val="0"/>
        </a:spcBef>
        <a:spcAft>
          <a:spcPct val="0"/>
        </a:spcAft>
        <a:defRPr sz="6258">
          <a:solidFill>
            <a:schemeClr val="tx2"/>
          </a:solidFill>
          <a:latin typeface="Arial" pitchFamily="34" charset="0"/>
        </a:defRPr>
      </a:lvl5pPr>
      <a:lvl6pPr marL="650230" algn="ctr" rtl="0" fontAlgn="base">
        <a:spcBef>
          <a:spcPct val="0"/>
        </a:spcBef>
        <a:spcAft>
          <a:spcPct val="0"/>
        </a:spcAft>
        <a:defRPr sz="6258">
          <a:solidFill>
            <a:schemeClr val="tx2"/>
          </a:solidFill>
          <a:latin typeface="Arial" pitchFamily="34" charset="0"/>
        </a:defRPr>
      </a:lvl6pPr>
      <a:lvl7pPr marL="1300460" algn="ctr" rtl="0" fontAlgn="base">
        <a:spcBef>
          <a:spcPct val="0"/>
        </a:spcBef>
        <a:spcAft>
          <a:spcPct val="0"/>
        </a:spcAft>
        <a:defRPr sz="6258">
          <a:solidFill>
            <a:schemeClr val="tx2"/>
          </a:solidFill>
          <a:latin typeface="Arial" pitchFamily="34" charset="0"/>
        </a:defRPr>
      </a:lvl7pPr>
      <a:lvl8pPr marL="1950690" algn="ctr" rtl="0" fontAlgn="base">
        <a:spcBef>
          <a:spcPct val="0"/>
        </a:spcBef>
        <a:spcAft>
          <a:spcPct val="0"/>
        </a:spcAft>
        <a:defRPr sz="6258">
          <a:solidFill>
            <a:schemeClr val="tx2"/>
          </a:solidFill>
          <a:latin typeface="Arial" pitchFamily="34" charset="0"/>
        </a:defRPr>
      </a:lvl8pPr>
      <a:lvl9pPr marL="2600919" algn="ctr" rtl="0" fontAlgn="base">
        <a:spcBef>
          <a:spcPct val="0"/>
        </a:spcBef>
        <a:spcAft>
          <a:spcPct val="0"/>
        </a:spcAft>
        <a:defRPr sz="6258">
          <a:solidFill>
            <a:schemeClr val="tx2"/>
          </a:solidFill>
          <a:latin typeface="Arial" pitchFamily="34" charset="0"/>
        </a:defRPr>
      </a:lvl9pPr>
    </p:titleStyle>
    <p:bodyStyle>
      <a:lvl1pPr marL="487672" indent="-487672" algn="l" rtl="0" eaLnBrk="0" fontAlgn="base" hangingPunct="0">
        <a:spcBef>
          <a:spcPct val="20000"/>
        </a:spcBef>
        <a:spcAft>
          <a:spcPct val="0"/>
        </a:spcAft>
        <a:buChar char="•"/>
        <a:defRPr sz="4551">
          <a:solidFill>
            <a:schemeClr val="tx1"/>
          </a:solidFill>
          <a:latin typeface="+mn-lt"/>
          <a:ea typeface="+mn-ea"/>
          <a:cs typeface="+mn-cs"/>
        </a:defRPr>
      </a:lvl1pPr>
      <a:lvl2pPr marL="1056623" indent="-406394" algn="l" rtl="0" eaLnBrk="0" fontAlgn="base" hangingPunct="0">
        <a:spcBef>
          <a:spcPct val="20000"/>
        </a:spcBef>
        <a:spcAft>
          <a:spcPct val="0"/>
        </a:spcAft>
        <a:buChar char="–"/>
        <a:defRPr sz="3982">
          <a:solidFill>
            <a:schemeClr val="tx1"/>
          </a:solidFill>
          <a:latin typeface="+mn-lt"/>
        </a:defRPr>
      </a:lvl2pPr>
      <a:lvl3pPr marL="1625575" indent="-325115" algn="l" rtl="0" eaLnBrk="0" fontAlgn="base" hangingPunct="0">
        <a:spcBef>
          <a:spcPct val="20000"/>
        </a:spcBef>
        <a:spcAft>
          <a:spcPct val="0"/>
        </a:spcAft>
        <a:buChar char="•"/>
        <a:defRPr sz="3413">
          <a:solidFill>
            <a:schemeClr val="tx1"/>
          </a:solidFill>
          <a:latin typeface="+mn-lt"/>
        </a:defRPr>
      </a:lvl3pPr>
      <a:lvl4pPr marL="2275804" indent="-325115" algn="l" rtl="0" eaLnBrk="0" fontAlgn="base" hangingPunct="0">
        <a:spcBef>
          <a:spcPct val="20000"/>
        </a:spcBef>
        <a:spcAft>
          <a:spcPct val="0"/>
        </a:spcAft>
        <a:buChar char="–"/>
        <a:defRPr sz="2844">
          <a:solidFill>
            <a:schemeClr val="tx1"/>
          </a:solidFill>
          <a:latin typeface="+mn-lt"/>
        </a:defRPr>
      </a:lvl4pPr>
      <a:lvl5pPr marL="2926034" indent="-325115" algn="l" rtl="0" eaLnBrk="0" fontAlgn="base" hangingPunct="0">
        <a:spcBef>
          <a:spcPct val="20000"/>
        </a:spcBef>
        <a:spcAft>
          <a:spcPct val="0"/>
        </a:spcAft>
        <a:buChar char="»"/>
        <a:defRPr sz="2844">
          <a:solidFill>
            <a:schemeClr val="tx1"/>
          </a:solidFill>
          <a:latin typeface="+mn-lt"/>
        </a:defRPr>
      </a:lvl5pPr>
      <a:lvl6pPr marL="3576264" indent="-325115" algn="l" rtl="0" fontAlgn="base">
        <a:spcBef>
          <a:spcPct val="20000"/>
        </a:spcBef>
        <a:spcAft>
          <a:spcPct val="0"/>
        </a:spcAft>
        <a:buChar char="»"/>
        <a:defRPr sz="2844">
          <a:solidFill>
            <a:schemeClr val="tx1"/>
          </a:solidFill>
          <a:latin typeface="+mn-lt"/>
        </a:defRPr>
      </a:lvl6pPr>
      <a:lvl7pPr marL="4226494" indent="-325115" algn="l" rtl="0" fontAlgn="base">
        <a:spcBef>
          <a:spcPct val="20000"/>
        </a:spcBef>
        <a:spcAft>
          <a:spcPct val="0"/>
        </a:spcAft>
        <a:buChar char="»"/>
        <a:defRPr sz="2844">
          <a:solidFill>
            <a:schemeClr val="tx1"/>
          </a:solidFill>
          <a:latin typeface="+mn-lt"/>
        </a:defRPr>
      </a:lvl7pPr>
      <a:lvl8pPr marL="4876724" indent="-325115" algn="l" rtl="0" fontAlgn="base">
        <a:spcBef>
          <a:spcPct val="20000"/>
        </a:spcBef>
        <a:spcAft>
          <a:spcPct val="0"/>
        </a:spcAft>
        <a:buChar char="»"/>
        <a:defRPr sz="2844">
          <a:solidFill>
            <a:schemeClr val="tx1"/>
          </a:solidFill>
          <a:latin typeface="+mn-lt"/>
        </a:defRPr>
      </a:lvl8pPr>
      <a:lvl9pPr marL="5526954" indent="-325115" algn="l" rtl="0" fontAlgn="base">
        <a:spcBef>
          <a:spcPct val="20000"/>
        </a:spcBef>
        <a:spcAft>
          <a:spcPct val="0"/>
        </a:spcAft>
        <a:buChar char="»"/>
        <a:defRPr sz="2844">
          <a:solidFill>
            <a:schemeClr val="tx1"/>
          </a:solidFill>
          <a:latin typeface="+mn-lt"/>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body" idx="13"/>
          </p:nvPr>
        </p:nvSpPr>
        <p:spPr>
          <a:xfrm>
            <a:off x="474788" y="7666545"/>
            <a:ext cx="12245133" cy="395942"/>
          </a:xfrm>
          <a:prstGeom prst="rect">
            <a:avLst/>
          </a:prstGeom>
          <a:extLst>
            <a:ext uri="{C572A759-6A51-4108-AA02-DFA0A04FC94B}">
              <ma14:wrappingTextBoxFlag xmlns="" xmlns:ma14="http://schemas.microsoft.com/office/mac/drawingml/2011/main" val="1"/>
            </a:ext>
          </a:extLst>
        </p:spPr>
        <p:txBody>
          <a:bodyPr wrap="square"/>
          <a:lstStyle>
            <a:lvl1pPr marL="0" indent="0">
              <a:lnSpc>
                <a:spcPts val="2200"/>
              </a:lnSpc>
              <a:spcBef>
                <a:spcPts val="0"/>
              </a:spcBef>
              <a:buSzTx/>
              <a:buNone/>
              <a:defRPr sz="1800">
                <a:latin typeface="Lato Heavy"/>
                <a:ea typeface="Lato Heavy"/>
                <a:cs typeface="Lato Heavy"/>
                <a:sym typeface="Lato Heavy"/>
              </a:defRPr>
            </a:lvl1pPr>
          </a:lstStyle>
          <a:p>
            <a:pPr algn="ctr"/>
            <a:r>
              <a:rPr lang="en-GB" sz="2800" dirty="0"/>
              <a:t>CESSDA Workshop Lisbon May 2017 - Neil Beagrie (Charles Beagrie Ltd)</a:t>
            </a:r>
            <a:endParaRPr sz="2800" dirty="0"/>
          </a:p>
        </p:txBody>
      </p:sp>
      <p:pic>
        <p:nvPicPr>
          <p:cNvPr id="71" name="cessdasawNegative.png"/>
          <p:cNvPicPr>
            <a:picLocks noChangeAspect="1"/>
          </p:cNvPicPr>
          <p:nvPr/>
        </p:nvPicPr>
        <p:blipFill>
          <a:blip r:embed="rId3" cstate="print">
            <a:extLst/>
          </a:blip>
          <a:stretch>
            <a:fillRect/>
          </a:stretch>
        </p:blipFill>
        <p:spPr>
          <a:xfrm>
            <a:off x="3631840" y="391935"/>
            <a:ext cx="5136487" cy="1101227"/>
          </a:xfrm>
          <a:prstGeom prst="rect">
            <a:avLst/>
          </a:prstGeom>
          <a:ln w="12700">
            <a:miter lim="400000"/>
          </a:ln>
        </p:spPr>
      </p:pic>
      <p:sp>
        <p:nvSpPr>
          <p:cNvPr id="72" name="Shape 72"/>
          <p:cNvSpPr/>
          <p:nvPr/>
        </p:nvSpPr>
        <p:spPr>
          <a:xfrm>
            <a:off x="474788" y="1702019"/>
            <a:ext cx="12403397" cy="120545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nSpc>
                <a:spcPts val="4300"/>
              </a:lnSpc>
              <a:defRPr sz="3600" i="1">
                <a:solidFill>
                  <a:srgbClr val="FAEEF0"/>
                </a:solidFill>
                <a:latin typeface="+mn-lt"/>
                <a:ea typeface="+mn-ea"/>
                <a:cs typeface="+mn-cs"/>
                <a:sym typeface="Lato Regular"/>
              </a:defRPr>
            </a:pPr>
            <a:r>
              <a:rPr lang="en-GB" sz="3600" i="1" dirty="0">
                <a:sym typeface="Lato Regular"/>
              </a:rPr>
              <a:t>Capturing and communicating the value and economic impact of social science data services</a:t>
            </a:r>
            <a:endParaRPr lang="en-GB" dirty="0"/>
          </a:p>
        </p:txBody>
      </p:sp>
      <p:sp>
        <p:nvSpPr>
          <p:cNvPr id="4" name="Rectangle 3"/>
          <p:cNvSpPr/>
          <p:nvPr/>
        </p:nvSpPr>
        <p:spPr>
          <a:xfrm>
            <a:off x="2761487" y="7019488"/>
            <a:ext cx="6848087" cy="307777"/>
          </a:xfrm>
          <a:prstGeom prst="rect">
            <a:avLst/>
          </a:prstGeom>
        </p:spPr>
        <p:txBody>
          <a:bodyPr wrap="square">
            <a:spAutoFit/>
          </a:bodyPr>
          <a:lstStyle/>
          <a:p>
            <a:r>
              <a:rPr lang="en-GB" sz="1400" dirty="0">
                <a:solidFill>
                  <a:schemeClr val="bg2"/>
                </a:solidFill>
              </a:rPr>
              <a:t>Illustration by </a:t>
            </a:r>
            <a:r>
              <a:rPr lang="en-GB" sz="1400" dirty="0" err="1">
                <a:solidFill>
                  <a:schemeClr val="bg2"/>
                </a:solidFill>
              </a:rPr>
              <a:t>Jørgen</a:t>
            </a:r>
            <a:r>
              <a:rPr lang="en-GB" sz="1400" dirty="0">
                <a:solidFill>
                  <a:schemeClr val="bg2"/>
                </a:solidFill>
              </a:rPr>
              <a:t> Stamp digitalbevaring.dk CC BY 2.5 Denmark</a:t>
            </a:r>
          </a:p>
        </p:txBody>
      </p:sp>
      <p:pic>
        <p:nvPicPr>
          <p:cNvPr id="3" name="Picture 2"/>
          <p:cNvPicPr>
            <a:picLocks noChangeAspect="1"/>
          </p:cNvPicPr>
          <p:nvPr/>
        </p:nvPicPr>
        <p:blipFill>
          <a:blip r:embed="rId4" cstate="print"/>
          <a:stretch>
            <a:fillRect/>
          </a:stretch>
        </p:blipFill>
        <p:spPr>
          <a:xfrm>
            <a:off x="2761488" y="3335642"/>
            <a:ext cx="6997306" cy="3650768"/>
          </a:xfrm>
          <a:prstGeom prst="rect">
            <a:avLst/>
          </a:prstGeom>
        </p:spPr>
      </p:pic>
    </p:spTree>
    <p:extLst>
      <p:ext uri="{BB962C8B-B14F-4D97-AF65-F5344CB8AC3E}">
        <p14:creationId xmlns:p14="http://schemas.microsoft.com/office/powerpoint/2010/main" val="8541245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3"/>
          <p:cNvSpPr>
            <a:spLocks noGrp="1"/>
          </p:cNvSpPr>
          <p:nvPr>
            <p:ph idx="1"/>
          </p:nvPr>
        </p:nvSpPr>
        <p:spPr>
          <a:xfrm>
            <a:off x="460588" y="1438358"/>
            <a:ext cx="11982027" cy="7074925"/>
          </a:xfrm>
        </p:spPr>
        <p:txBody>
          <a:bodyPr>
            <a:normAutofit/>
          </a:bodyPr>
          <a:lstStyle/>
          <a:p>
            <a:r>
              <a:rPr lang="en-GB" altLang="en-US" sz="3413" b="1" dirty="0">
                <a:ea typeface="ＭＳ Ｐゴシック" panose="020B0600070205080204" pitchFamily="34" charset="-128"/>
              </a:rPr>
              <a:t>UK Data Archive one of the largest European social science data archives</a:t>
            </a:r>
            <a:r>
              <a:rPr lang="en-GB" altLang="en-US" sz="3413" dirty="0">
                <a:ea typeface="ＭＳ Ｐゴシック" panose="020B0600070205080204" pitchFamily="34" charset="-128"/>
              </a:rPr>
              <a:t>: perhaps the largest</a:t>
            </a:r>
          </a:p>
          <a:p>
            <a:r>
              <a:rPr lang="en-GB" altLang="en-US" sz="3413" b="1" dirty="0">
                <a:ea typeface="ＭＳ Ｐゴシック" panose="020B0600070205080204" pitchFamily="34" charset="-128"/>
              </a:rPr>
              <a:t>UK Data Archive established for 40 years</a:t>
            </a:r>
            <a:r>
              <a:rPr lang="en-GB" altLang="en-US" sz="3413" dirty="0">
                <a:ea typeface="ＭＳ Ｐゴシック" panose="020B0600070205080204" pitchFamily="34" charset="-128"/>
              </a:rPr>
              <a:t>:  has built up collections and users over time</a:t>
            </a:r>
          </a:p>
          <a:p>
            <a:r>
              <a:rPr lang="en-GB" altLang="en-US" sz="3413" b="1" dirty="0">
                <a:ea typeface="ＭＳ Ｐゴシック" panose="020B0600070205080204" pitchFamily="34" charset="-128"/>
              </a:rPr>
              <a:t>Only economic impact study for any social science data archive to date</a:t>
            </a:r>
          </a:p>
          <a:p>
            <a:r>
              <a:rPr lang="en-GB" altLang="en-US" sz="3413" b="1" dirty="0">
                <a:ea typeface="ＭＳ Ｐゴシック" panose="020B0600070205080204" pitchFamily="34" charset="-128"/>
              </a:rPr>
              <a:t>How to extend work for other social science archives?</a:t>
            </a:r>
          </a:p>
          <a:p>
            <a:endParaRPr lang="en-GB" altLang="en-US" sz="3413" b="1" dirty="0">
              <a:ea typeface="ＭＳ Ｐゴシック" panose="020B0600070205080204" pitchFamily="34" charset="-128"/>
            </a:endParaRPr>
          </a:p>
          <a:p>
            <a:endParaRPr lang="en-GB" altLang="en-US" sz="2844" dirty="0"/>
          </a:p>
        </p:txBody>
      </p:sp>
      <p:sp>
        <p:nvSpPr>
          <p:cNvPr id="18435" name="Title 2"/>
          <p:cNvSpPr>
            <a:spLocks noGrp="1"/>
          </p:cNvSpPr>
          <p:nvPr>
            <p:ph type="title"/>
          </p:nvPr>
        </p:nvSpPr>
        <p:spPr>
          <a:xfrm>
            <a:off x="609600" y="0"/>
            <a:ext cx="11744960" cy="1042737"/>
          </a:xfrm>
        </p:spPr>
        <p:txBody>
          <a:bodyPr/>
          <a:lstStyle/>
          <a:p>
            <a:pPr algn="l"/>
            <a:r>
              <a:rPr lang="en-GB" altLang="en-US" sz="5689" dirty="0">
                <a:solidFill>
                  <a:schemeClr val="bg1"/>
                </a:solidFill>
              </a:rPr>
              <a:t>ESDS Study: Context</a:t>
            </a:r>
          </a:p>
        </p:txBody>
      </p:sp>
    </p:spTree>
    <p:extLst>
      <p:ext uri="{BB962C8B-B14F-4D97-AF65-F5344CB8AC3E}">
        <p14:creationId xmlns:p14="http://schemas.microsoft.com/office/powerpoint/2010/main" val="3509486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50240" y="1"/>
            <a:ext cx="11704320" cy="1496907"/>
          </a:xfrm>
        </p:spPr>
        <p:txBody>
          <a:bodyPr/>
          <a:lstStyle/>
          <a:p>
            <a:pPr algn="l"/>
            <a:r>
              <a:rPr lang="en-GB" sz="5689">
                <a:solidFill>
                  <a:schemeClr val="accent2"/>
                </a:solidFill>
              </a:rPr>
              <a:t> </a:t>
            </a:r>
          </a:p>
        </p:txBody>
      </p:sp>
      <p:sp>
        <p:nvSpPr>
          <p:cNvPr id="3" name="Content Placeholder 2"/>
          <p:cNvSpPr>
            <a:spLocks noGrp="1"/>
          </p:cNvSpPr>
          <p:nvPr>
            <p:ph idx="1"/>
          </p:nvPr>
        </p:nvSpPr>
        <p:spPr>
          <a:xfrm>
            <a:off x="650240" y="394614"/>
            <a:ext cx="11704320" cy="8091876"/>
          </a:xfrm>
        </p:spPr>
        <p:txBody>
          <a:bodyPr/>
          <a:lstStyle/>
          <a:p>
            <a:pPr algn="ctr">
              <a:buFontTx/>
              <a:buNone/>
              <a:defRPr/>
            </a:pPr>
            <a:endParaRPr lang="en-GB" sz="6827" dirty="0">
              <a:solidFill>
                <a:srgbClr val="023FAE"/>
              </a:solidFill>
              <a:latin typeface="+mj-lt"/>
            </a:endParaRPr>
          </a:p>
          <a:p>
            <a:pPr algn="ctr">
              <a:buFontTx/>
              <a:buNone/>
              <a:defRPr/>
            </a:pPr>
            <a:endParaRPr lang="en-GB" sz="6827" dirty="0">
              <a:solidFill>
                <a:srgbClr val="023FAE"/>
              </a:solidFill>
              <a:latin typeface="+mj-lt"/>
            </a:endParaRPr>
          </a:p>
          <a:p>
            <a:pPr algn="ctr">
              <a:buFontTx/>
              <a:buNone/>
              <a:defRPr/>
            </a:pPr>
            <a:r>
              <a:rPr lang="en-GB" sz="6827" dirty="0">
                <a:solidFill>
                  <a:schemeClr val="bg1"/>
                </a:solidFill>
                <a:latin typeface="+mj-lt"/>
              </a:rPr>
              <a:t>CESSDA-</a:t>
            </a:r>
            <a:r>
              <a:rPr lang="en-GB" sz="6827" dirty="0" err="1">
                <a:solidFill>
                  <a:schemeClr val="bg1"/>
                </a:solidFill>
                <a:latin typeface="+mj-lt"/>
              </a:rPr>
              <a:t>SaW</a:t>
            </a:r>
            <a:endParaRPr lang="en-GB" sz="6827" dirty="0">
              <a:solidFill>
                <a:schemeClr val="bg1"/>
              </a:solidFill>
              <a:latin typeface="+mj-lt"/>
            </a:endParaRPr>
          </a:p>
          <a:p>
            <a:pPr algn="ctr">
              <a:buFontTx/>
              <a:buNone/>
              <a:defRPr/>
            </a:pPr>
            <a:r>
              <a:rPr lang="en-GB" sz="6827" dirty="0">
                <a:solidFill>
                  <a:schemeClr val="bg1"/>
                </a:solidFill>
                <a:latin typeface="+mj-lt"/>
              </a:rPr>
              <a:t>User Requirements Survey</a:t>
            </a:r>
          </a:p>
          <a:p>
            <a:pPr algn="ctr">
              <a:buFontTx/>
              <a:buNone/>
              <a:defRPr/>
            </a:pPr>
            <a:endParaRPr lang="en-GB" sz="6827" dirty="0">
              <a:solidFill>
                <a:schemeClr val="bg1"/>
              </a:solidFill>
              <a:latin typeface="+mj-lt"/>
            </a:endParaRPr>
          </a:p>
          <a:p>
            <a:pPr algn="ctr">
              <a:buFontTx/>
              <a:buNone/>
              <a:defRPr/>
            </a:pPr>
            <a:endParaRPr lang="en-GB" sz="6827" dirty="0">
              <a:solidFill>
                <a:schemeClr val="bg1"/>
              </a:solidFill>
              <a:latin typeface="+mj-lt"/>
            </a:endParaRPr>
          </a:p>
          <a:p>
            <a:pPr algn="ctr">
              <a:buFontTx/>
              <a:buNone/>
              <a:defRPr/>
            </a:pPr>
            <a:endParaRPr lang="en-GB" sz="6827" dirty="0">
              <a:solidFill>
                <a:schemeClr val="bg1"/>
              </a:solidFill>
              <a:latin typeface="+mj-lt"/>
            </a:endParaRPr>
          </a:p>
        </p:txBody>
      </p:sp>
    </p:spTree>
    <p:extLst>
      <p:ext uri="{BB962C8B-B14F-4D97-AF65-F5344CB8AC3E}">
        <p14:creationId xmlns:p14="http://schemas.microsoft.com/office/powerpoint/2010/main" val="31611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92800"/>
            <a:ext cx="11099800" cy="2159000"/>
          </a:xfrm>
        </p:spPr>
        <p:txBody>
          <a:bodyPr>
            <a:normAutofit/>
          </a:bodyPr>
          <a:lstStyle/>
          <a:p>
            <a:r>
              <a:rPr lang="en-GB" sz="6000" dirty="0"/>
              <a:t>Survey Q1</a:t>
            </a:r>
          </a:p>
        </p:txBody>
      </p:sp>
      <p:sp>
        <p:nvSpPr>
          <p:cNvPr id="3" name="Content Placeholder 2"/>
          <p:cNvSpPr>
            <a:spLocks noGrp="1"/>
          </p:cNvSpPr>
          <p:nvPr>
            <p:ph idx="1"/>
          </p:nvPr>
        </p:nvSpPr>
        <p:spPr>
          <a:xfrm>
            <a:off x="702246" y="2339731"/>
            <a:ext cx="11519062" cy="1810238"/>
          </a:xfrm>
        </p:spPr>
        <p:txBody>
          <a:bodyPr/>
          <a:lstStyle/>
          <a:p>
            <a:pPr marL="0" indent="0">
              <a:buNone/>
            </a:pPr>
            <a:r>
              <a:rPr lang="en-GB" sz="3200" dirty="0"/>
              <a:t>IN WHICH COUNTRY IS THE DATA SERVICE BASED?</a:t>
            </a:r>
          </a:p>
          <a:p>
            <a:endParaRPr lang="en-GB"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246" y="3939514"/>
            <a:ext cx="11519062" cy="217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339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92800"/>
            <a:ext cx="11099800" cy="2159000"/>
          </a:xfrm>
        </p:spPr>
        <p:txBody>
          <a:bodyPr>
            <a:normAutofit/>
          </a:bodyPr>
          <a:lstStyle/>
          <a:p>
            <a:r>
              <a:rPr lang="en-GB" sz="6000" dirty="0"/>
              <a:t>Survey Q2</a:t>
            </a:r>
          </a:p>
        </p:txBody>
      </p:sp>
      <p:sp>
        <p:nvSpPr>
          <p:cNvPr id="3" name="Content Placeholder 2"/>
          <p:cNvSpPr>
            <a:spLocks noGrp="1"/>
          </p:cNvSpPr>
          <p:nvPr>
            <p:ph idx="1"/>
          </p:nvPr>
        </p:nvSpPr>
        <p:spPr>
          <a:xfrm>
            <a:off x="702246" y="1425321"/>
            <a:ext cx="11519062" cy="1810238"/>
          </a:xfrm>
        </p:spPr>
        <p:txBody>
          <a:bodyPr>
            <a:normAutofit/>
          </a:bodyPr>
          <a:lstStyle/>
          <a:p>
            <a:pPr marL="0" indent="0">
              <a:buNone/>
            </a:pPr>
            <a:r>
              <a:rPr lang="en-GB" sz="3200" dirty="0"/>
              <a:t>THE DATA SERVICE'S CURRENT STAFFING IS APPROXIMATELY:</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956" y="3165231"/>
            <a:ext cx="11390792" cy="5345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045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50240" y="1"/>
            <a:ext cx="11704320" cy="1496907"/>
          </a:xfrm>
        </p:spPr>
        <p:txBody>
          <a:bodyPr/>
          <a:lstStyle/>
          <a:p>
            <a:pPr algn="l"/>
            <a:r>
              <a:rPr lang="en-GB" sz="5689">
                <a:solidFill>
                  <a:schemeClr val="accent2"/>
                </a:solidFill>
              </a:rPr>
              <a:t> </a:t>
            </a:r>
          </a:p>
        </p:txBody>
      </p:sp>
      <p:sp>
        <p:nvSpPr>
          <p:cNvPr id="3" name="Content Placeholder 2"/>
          <p:cNvSpPr>
            <a:spLocks noGrp="1"/>
          </p:cNvSpPr>
          <p:nvPr>
            <p:ph idx="1"/>
          </p:nvPr>
        </p:nvSpPr>
        <p:spPr>
          <a:xfrm>
            <a:off x="650240" y="95669"/>
            <a:ext cx="11704320" cy="8091876"/>
          </a:xfrm>
        </p:spPr>
        <p:txBody>
          <a:bodyPr/>
          <a:lstStyle/>
          <a:p>
            <a:pPr algn="ctr">
              <a:buFontTx/>
              <a:buNone/>
              <a:defRPr/>
            </a:pPr>
            <a:endParaRPr lang="en-GB" sz="6827" dirty="0">
              <a:solidFill>
                <a:srgbClr val="023FAE"/>
              </a:solidFill>
              <a:latin typeface="+mj-lt"/>
            </a:endParaRPr>
          </a:p>
          <a:p>
            <a:pPr algn="ctr">
              <a:buFontTx/>
              <a:buNone/>
              <a:defRPr/>
            </a:pPr>
            <a:endParaRPr lang="en-GB" sz="6827" dirty="0">
              <a:solidFill>
                <a:srgbClr val="023FAE"/>
              </a:solidFill>
              <a:latin typeface="+mj-lt"/>
            </a:endParaRPr>
          </a:p>
          <a:p>
            <a:pPr algn="ctr">
              <a:buFontTx/>
              <a:buNone/>
              <a:defRPr/>
            </a:pPr>
            <a:r>
              <a:rPr lang="en-GB" sz="6827" dirty="0">
                <a:solidFill>
                  <a:schemeClr val="bg1"/>
                </a:solidFill>
                <a:latin typeface="+mj-lt"/>
              </a:rPr>
              <a:t>Toolkit Responses</a:t>
            </a:r>
          </a:p>
          <a:p>
            <a:pPr algn="ctr">
              <a:buFontTx/>
              <a:buNone/>
              <a:defRPr/>
            </a:pPr>
            <a:endParaRPr lang="en-GB" sz="6827" dirty="0">
              <a:solidFill>
                <a:schemeClr val="bg1"/>
              </a:solidFill>
              <a:latin typeface="+mj-lt"/>
            </a:endParaRPr>
          </a:p>
          <a:p>
            <a:pPr algn="ctr">
              <a:buFontTx/>
              <a:buNone/>
              <a:defRPr/>
            </a:pPr>
            <a:endParaRPr lang="en-GB" sz="6827" dirty="0">
              <a:solidFill>
                <a:schemeClr val="bg1"/>
              </a:solidFill>
              <a:latin typeface="+mj-lt"/>
            </a:endParaRPr>
          </a:p>
          <a:p>
            <a:pPr algn="ctr">
              <a:buFontTx/>
              <a:buNone/>
              <a:defRPr/>
            </a:pPr>
            <a:endParaRPr lang="en-GB" sz="6827" dirty="0">
              <a:solidFill>
                <a:schemeClr val="bg1"/>
              </a:solidFill>
              <a:latin typeface="+mj-lt"/>
            </a:endParaRPr>
          </a:p>
        </p:txBody>
      </p:sp>
    </p:spTree>
    <p:extLst>
      <p:ext uri="{BB962C8B-B14F-4D97-AF65-F5344CB8AC3E}">
        <p14:creationId xmlns:p14="http://schemas.microsoft.com/office/powerpoint/2010/main" val="3833964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75215"/>
            <a:ext cx="11099800" cy="1208153"/>
          </a:xfrm>
        </p:spPr>
        <p:txBody>
          <a:bodyPr>
            <a:normAutofit/>
          </a:bodyPr>
          <a:lstStyle/>
          <a:p>
            <a:r>
              <a:rPr lang="en-GB" sz="6000" dirty="0"/>
              <a:t>Design criteria</a:t>
            </a:r>
          </a:p>
        </p:txBody>
      </p:sp>
      <p:sp>
        <p:nvSpPr>
          <p:cNvPr id="3" name="Content Placeholder 2"/>
          <p:cNvSpPr>
            <a:spLocks noGrp="1"/>
          </p:cNvSpPr>
          <p:nvPr>
            <p:ph idx="1"/>
          </p:nvPr>
        </p:nvSpPr>
        <p:spPr>
          <a:xfrm>
            <a:off x="952499" y="1283368"/>
            <a:ext cx="11335753" cy="6735217"/>
          </a:xfrm>
        </p:spPr>
        <p:txBody>
          <a:bodyPr>
            <a:normAutofit/>
          </a:bodyPr>
          <a:lstStyle/>
          <a:p>
            <a:pPr>
              <a:spcBef>
                <a:spcPts val="1800"/>
              </a:spcBef>
            </a:pPr>
            <a:r>
              <a:rPr lang="en-GB" b="1" dirty="0"/>
              <a:t>Easy for overloaded individuals/ smaller services</a:t>
            </a:r>
          </a:p>
          <a:p>
            <a:pPr>
              <a:spcBef>
                <a:spcPts val="1800"/>
              </a:spcBef>
            </a:pPr>
            <a:r>
              <a:rPr lang="en-GB" b="1" dirty="0"/>
              <a:t>Short documents</a:t>
            </a:r>
          </a:p>
          <a:p>
            <a:pPr>
              <a:spcBef>
                <a:spcPts val="1800"/>
              </a:spcBef>
            </a:pPr>
            <a:r>
              <a:rPr lang="en-GB" b="1" dirty="0"/>
              <a:t>Good Infographics </a:t>
            </a:r>
          </a:p>
          <a:p>
            <a:pPr>
              <a:spcBef>
                <a:spcPts val="1800"/>
              </a:spcBef>
            </a:pPr>
            <a:r>
              <a:rPr lang="en-GB" b="1" dirty="0"/>
              <a:t>Synthesis</a:t>
            </a:r>
          </a:p>
          <a:p>
            <a:pPr>
              <a:spcBef>
                <a:spcPts val="1800"/>
              </a:spcBef>
            </a:pPr>
            <a:r>
              <a:rPr lang="en-GB" b="1" dirty="0"/>
              <a:t>Making existing tools easier to use/tailored to (social science) data services</a:t>
            </a:r>
          </a:p>
          <a:p>
            <a:pPr>
              <a:spcBef>
                <a:spcPts val="1800"/>
              </a:spcBef>
            </a:pPr>
            <a:r>
              <a:rPr lang="en-GB" b="1" dirty="0"/>
              <a:t>Creative Commons CC-BY wherever possible for ease of re-use</a:t>
            </a:r>
          </a:p>
        </p:txBody>
      </p:sp>
    </p:spTree>
    <p:extLst>
      <p:ext uri="{BB962C8B-B14F-4D97-AF65-F5344CB8AC3E}">
        <p14:creationId xmlns:p14="http://schemas.microsoft.com/office/powerpoint/2010/main" val="179499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75215"/>
            <a:ext cx="11099800" cy="1208153"/>
          </a:xfrm>
        </p:spPr>
        <p:txBody>
          <a:bodyPr>
            <a:normAutofit/>
          </a:bodyPr>
          <a:lstStyle/>
          <a:p>
            <a:r>
              <a:rPr lang="en-GB" sz="6000" dirty="0"/>
              <a:t>Toolkit Components</a:t>
            </a:r>
          </a:p>
        </p:txBody>
      </p:sp>
      <p:sp>
        <p:nvSpPr>
          <p:cNvPr id="3" name="Content Placeholder 2"/>
          <p:cNvSpPr>
            <a:spLocks noGrp="1"/>
          </p:cNvSpPr>
          <p:nvPr>
            <p:ph idx="1"/>
          </p:nvPr>
        </p:nvSpPr>
        <p:spPr>
          <a:xfrm>
            <a:off x="952499" y="1283368"/>
            <a:ext cx="11335753" cy="6735217"/>
          </a:xfrm>
        </p:spPr>
        <p:txBody>
          <a:bodyPr>
            <a:normAutofit fontScale="92500" lnSpcReduction="10000"/>
          </a:bodyPr>
          <a:lstStyle/>
          <a:p>
            <a:pPr>
              <a:spcBef>
                <a:spcPts val="1800"/>
              </a:spcBef>
            </a:pPr>
            <a:r>
              <a:rPr lang="en-GB" b="1" dirty="0"/>
              <a:t>Factsheets</a:t>
            </a:r>
          </a:p>
          <a:p>
            <a:pPr lvl="2">
              <a:spcBef>
                <a:spcPts val="1800"/>
              </a:spcBef>
            </a:pPr>
            <a:r>
              <a:rPr lang="en-GB" dirty="0"/>
              <a:t>ROI, Benefits, Costs</a:t>
            </a:r>
          </a:p>
          <a:p>
            <a:pPr>
              <a:spcBef>
                <a:spcPts val="1800"/>
              </a:spcBef>
            </a:pPr>
            <a:r>
              <a:rPr lang="en-GB" b="1" dirty="0"/>
              <a:t>Worksheets</a:t>
            </a:r>
          </a:p>
          <a:p>
            <a:pPr lvl="2">
              <a:spcBef>
                <a:spcPts val="1800"/>
              </a:spcBef>
            </a:pPr>
            <a:r>
              <a:rPr lang="en-GB" dirty="0"/>
              <a:t>Benefits Summary for a Data Archive </a:t>
            </a:r>
          </a:p>
          <a:p>
            <a:pPr lvl="2">
              <a:spcBef>
                <a:spcPts val="1800"/>
              </a:spcBef>
            </a:pPr>
            <a:r>
              <a:rPr lang="en-GB" dirty="0"/>
              <a:t>Archive Development Canvas </a:t>
            </a:r>
          </a:p>
          <a:p>
            <a:pPr>
              <a:spcBef>
                <a:spcPts val="1800"/>
              </a:spcBef>
            </a:pPr>
            <a:r>
              <a:rPr lang="en-GB" b="1" dirty="0"/>
              <a:t>Case studies</a:t>
            </a:r>
          </a:p>
          <a:p>
            <a:pPr lvl="2">
              <a:spcBef>
                <a:spcPts val="1800"/>
              </a:spcBef>
            </a:pPr>
            <a:r>
              <a:rPr lang="en-GB" dirty="0"/>
              <a:t>ADP, FSD, </a:t>
            </a:r>
            <a:r>
              <a:rPr lang="en-GB" dirty="0" err="1"/>
              <a:t>LiDA</a:t>
            </a:r>
            <a:r>
              <a:rPr lang="en-GB" dirty="0"/>
              <a:t>, UKDS</a:t>
            </a:r>
          </a:p>
          <a:p>
            <a:pPr>
              <a:spcBef>
                <a:spcPts val="1800"/>
              </a:spcBef>
            </a:pPr>
            <a:r>
              <a:rPr lang="en-GB" b="1" dirty="0"/>
              <a:t>Selected External Tools </a:t>
            </a:r>
          </a:p>
          <a:p>
            <a:pPr lvl="2">
              <a:spcBef>
                <a:spcPts val="1800"/>
              </a:spcBef>
            </a:pPr>
            <a:r>
              <a:rPr lang="en-GB" dirty="0" err="1"/>
              <a:t>CCeX</a:t>
            </a:r>
            <a:r>
              <a:rPr lang="en-GB" dirty="0"/>
              <a:t>, KRDS, CDMA, ESDS Impact, ADP surveys , </a:t>
            </a:r>
            <a:r>
              <a:rPr lang="en-GB" dirty="0" err="1"/>
              <a:t>etc</a:t>
            </a:r>
            <a:endParaRPr lang="en-GB" dirty="0"/>
          </a:p>
          <a:p>
            <a:pPr>
              <a:spcBef>
                <a:spcPts val="1800"/>
              </a:spcBef>
            </a:pPr>
            <a:r>
              <a:rPr lang="en-GB" b="1" dirty="0"/>
              <a:t>User Guide</a:t>
            </a:r>
          </a:p>
        </p:txBody>
      </p:sp>
    </p:spTree>
    <p:extLst>
      <p:ext uri="{BB962C8B-B14F-4D97-AF65-F5344CB8AC3E}">
        <p14:creationId xmlns:p14="http://schemas.microsoft.com/office/powerpoint/2010/main" val="2013405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50240" y="1"/>
            <a:ext cx="11704320" cy="1496907"/>
          </a:xfrm>
        </p:spPr>
        <p:txBody>
          <a:bodyPr/>
          <a:lstStyle/>
          <a:p>
            <a:pPr algn="l"/>
            <a:r>
              <a:rPr lang="en-GB" sz="5689">
                <a:solidFill>
                  <a:schemeClr val="accent2"/>
                </a:solidFill>
              </a:rPr>
              <a:t> </a:t>
            </a:r>
          </a:p>
        </p:txBody>
      </p:sp>
      <p:sp>
        <p:nvSpPr>
          <p:cNvPr id="3" name="Content Placeholder 2"/>
          <p:cNvSpPr>
            <a:spLocks noGrp="1"/>
          </p:cNvSpPr>
          <p:nvPr>
            <p:ph idx="1"/>
          </p:nvPr>
        </p:nvSpPr>
        <p:spPr>
          <a:xfrm>
            <a:off x="650240" y="95669"/>
            <a:ext cx="11704320" cy="8091876"/>
          </a:xfrm>
        </p:spPr>
        <p:txBody>
          <a:bodyPr/>
          <a:lstStyle/>
          <a:p>
            <a:pPr algn="ctr">
              <a:buFontTx/>
              <a:buNone/>
              <a:defRPr/>
            </a:pPr>
            <a:endParaRPr lang="en-GB" sz="6827" dirty="0">
              <a:solidFill>
                <a:srgbClr val="023FAE"/>
              </a:solidFill>
              <a:latin typeface="+mj-lt"/>
            </a:endParaRPr>
          </a:p>
          <a:p>
            <a:pPr algn="ctr">
              <a:buFontTx/>
              <a:buNone/>
              <a:defRPr/>
            </a:pPr>
            <a:endParaRPr lang="en-GB" sz="6827" dirty="0">
              <a:solidFill>
                <a:srgbClr val="023FAE"/>
              </a:solidFill>
              <a:latin typeface="+mj-lt"/>
            </a:endParaRPr>
          </a:p>
          <a:p>
            <a:pPr algn="ctr">
              <a:buFontTx/>
              <a:buNone/>
              <a:defRPr/>
            </a:pPr>
            <a:r>
              <a:rPr lang="en-GB" sz="6827" dirty="0">
                <a:solidFill>
                  <a:schemeClr val="bg1"/>
                </a:solidFill>
                <a:latin typeface="+mj-lt"/>
              </a:rPr>
              <a:t>Key evidence in the Factsheets</a:t>
            </a:r>
          </a:p>
          <a:p>
            <a:pPr algn="ctr">
              <a:buFontTx/>
              <a:buNone/>
              <a:defRPr/>
            </a:pPr>
            <a:endParaRPr lang="en-GB" sz="6827" dirty="0">
              <a:solidFill>
                <a:schemeClr val="bg1"/>
              </a:solidFill>
              <a:latin typeface="+mj-lt"/>
            </a:endParaRPr>
          </a:p>
          <a:p>
            <a:pPr algn="ctr">
              <a:buFontTx/>
              <a:buNone/>
              <a:defRPr/>
            </a:pPr>
            <a:endParaRPr lang="en-GB" sz="6827" dirty="0">
              <a:solidFill>
                <a:schemeClr val="bg1"/>
              </a:solidFill>
              <a:latin typeface="+mj-lt"/>
            </a:endParaRPr>
          </a:p>
          <a:p>
            <a:pPr algn="ctr">
              <a:buFontTx/>
              <a:buNone/>
              <a:defRPr/>
            </a:pPr>
            <a:endParaRPr lang="en-GB" sz="6827" dirty="0">
              <a:solidFill>
                <a:schemeClr val="bg1"/>
              </a:solidFill>
              <a:latin typeface="+mj-lt"/>
            </a:endParaRPr>
          </a:p>
        </p:txBody>
      </p:sp>
    </p:spTree>
    <p:extLst>
      <p:ext uri="{BB962C8B-B14F-4D97-AF65-F5344CB8AC3E}">
        <p14:creationId xmlns:p14="http://schemas.microsoft.com/office/powerpoint/2010/main" val="3544680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4"/>
          <p:cNvSpPr>
            <a:spLocks noGrp="1"/>
          </p:cNvSpPr>
          <p:nvPr>
            <p:ph type="title"/>
          </p:nvPr>
        </p:nvSpPr>
        <p:spPr>
          <a:xfrm>
            <a:off x="356729" y="3443113"/>
            <a:ext cx="12291342" cy="1320799"/>
          </a:xfrm>
        </p:spPr>
        <p:txBody>
          <a:bodyPr>
            <a:normAutofit fontScale="90000"/>
          </a:bodyPr>
          <a:lstStyle/>
          <a:p>
            <a:pPr eaLnBrk="1" hangingPunct="1"/>
            <a:r>
              <a:rPr lang="en-GB" altLang="en-US" sz="4900" b="1" dirty="0">
                <a:solidFill>
                  <a:schemeClr val="bg1"/>
                </a:solidFill>
              </a:rPr>
              <a:t>Data Infrastructure is an appreciating asset</a:t>
            </a:r>
            <a:br>
              <a:rPr lang="en-GB" altLang="en-US" b="1" dirty="0">
                <a:solidFill>
                  <a:schemeClr val="bg1"/>
                </a:solidFill>
              </a:rPr>
            </a:br>
            <a:br>
              <a:rPr lang="en-GB" altLang="en-US" b="1" dirty="0">
                <a:solidFill>
                  <a:schemeClr val="bg1"/>
                </a:solidFill>
              </a:rPr>
            </a:br>
            <a:r>
              <a:rPr lang="en-GB" altLang="en-US" sz="3982" b="1" dirty="0">
                <a:solidFill>
                  <a:schemeClr val="bg1"/>
                </a:solidFill>
              </a:rPr>
              <a:t>(in contrast to physical infrastructure which depreciates)</a:t>
            </a:r>
          </a:p>
        </p:txBody>
      </p:sp>
    </p:spTree>
    <p:extLst>
      <p:ext uri="{BB962C8B-B14F-4D97-AF65-F5344CB8AC3E}">
        <p14:creationId xmlns:p14="http://schemas.microsoft.com/office/powerpoint/2010/main" val="996846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09550" y="790647"/>
            <a:ext cx="6604001" cy="2847057"/>
          </a:xfrm>
        </p:spPr>
        <p:txBody>
          <a:bodyPr>
            <a:normAutofit fontScale="90000"/>
          </a:bodyPr>
          <a:lstStyle/>
          <a:p>
            <a:pPr algn="l"/>
            <a:br>
              <a:rPr lang="en-GB" altLang="en-US" dirty="0">
                <a:solidFill>
                  <a:srgbClr val="142472"/>
                </a:solidFill>
              </a:rPr>
            </a:br>
            <a:r>
              <a:rPr lang="en-GB" altLang="en-US" dirty="0">
                <a:solidFill>
                  <a:schemeClr val="bg1"/>
                </a:solidFill>
              </a:rPr>
              <a:t>Appreciating Assets</a:t>
            </a:r>
            <a:br>
              <a:rPr lang="en-GB" altLang="en-US" dirty="0">
                <a:solidFill>
                  <a:schemeClr val="bg1"/>
                </a:solidFill>
              </a:rPr>
            </a:br>
            <a:br>
              <a:rPr lang="en-GB" altLang="en-US" dirty="0">
                <a:solidFill>
                  <a:schemeClr val="bg1"/>
                </a:solidFill>
              </a:rPr>
            </a:br>
            <a:r>
              <a:rPr lang="en-GB" altLang="en-US" sz="2844" dirty="0">
                <a:solidFill>
                  <a:schemeClr val="bg1"/>
                </a:solidFill>
              </a:rPr>
              <a:t>(from CESSDA </a:t>
            </a:r>
            <a:r>
              <a:rPr lang="en-GB" altLang="en-US" sz="2844" dirty="0" err="1">
                <a:solidFill>
                  <a:schemeClr val="bg1"/>
                </a:solidFill>
              </a:rPr>
              <a:t>SaW</a:t>
            </a:r>
            <a:r>
              <a:rPr lang="en-GB" altLang="en-US" sz="2844" dirty="0">
                <a:solidFill>
                  <a:schemeClr val="bg1"/>
                </a:solidFill>
              </a:rPr>
              <a:t> Cost-Benefit Advocacy Toolkit ROI Factsheet)</a:t>
            </a:r>
            <a:br>
              <a:rPr lang="en-GB" altLang="en-US" dirty="0">
                <a:solidFill>
                  <a:schemeClr val="bg1"/>
                </a:solidFill>
              </a:rPr>
            </a:br>
            <a:endParaRPr lang="en-GB" altLang="en-US" dirty="0">
              <a:solidFill>
                <a:schemeClr val="bg1"/>
              </a:solidFill>
            </a:endParaRP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917" y="0"/>
            <a:ext cx="5594773" cy="84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42935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50240" y="1"/>
            <a:ext cx="11704320" cy="1496907"/>
          </a:xfrm>
        </p:spPr>
        <p:txBody>
          <a:bodyPr/>
          <a:lstStyle/>
          <a:p>
            <a:pPr algn="l"/>
            <a:r>
              <a:rPr lang="en-GB" sz="5689">
                <a:solidFill>
                  <a:schemeClr val="accent2"/>
                </a:solidFill>
              </a:rPr>
              <a:t> </a:t>
            </a:r>
          </a:p>
        </p:txBody>
      </p:sp>
      <p:sp>
        <p:nvSpPr>
          <p:cNvPr id="3" name="Content Placeholder 2"/>
          <p:cNvSpPr>
            <a:spLocks noGrp="1"/>
          </p:cNvSpPr>
          <p:nvPr>
            <p:ph idx="1"/>
          </p:nvPr>
        </p:nvSpPr>
        <p:spPr>
          <a:xfrm>
            <a:off x="650240" y="60499"/>
            <a:ext cx="11704320" cy="8091876"/>
          </a:xfrm>
        </p:spPr>
        <p:txBody>
          <a:bodyPr/>
          <a:lstStyle/>
          <a:p>
            <a:pPr algn="ctr">
              <a:buFontTx/>
              <a:buNone/>
              <a:defRPr/>
            </a:pPr>
            <a:endParaRPr lang="en-GB" sz="6827" dirty="0">
              <a:solidFill>
                <a:srgbClr val="023FAE"/>
              </a:solidFill>
              <a:latin typeface="+mj-lt"/>
            </a:endParaRPr>
          </a:p>
          <a:p>
            <a:pPr algn="ctr">
              <a:buFontTx/>
              <a:buNone/>
              <a:defRPr/>
            </a:pPr>
            <a:endParaRPr lang="en-GB" sz="6827" dirty="0">
              <a:solidFill>
                <a:srgbClr val="023FAE"/>
              </a:solidFill>
              <a:latin typeface="+mj-lt"/>
            </a:endParaRPr>
          </a:p>
          <a:p>
            <a:pPr algn="ctr">
              <a:buNone/>
              <a:defRPr/>
            </a:pPr>
            <a:r>
              <a:rPr lang="en-GB" sz="7200" dirty="0">
                <a:solidFill>
                  <a:schemeClr val="bg1"/>
                </a:solidFill>
                <a:latin typeface="+mj-lt"/>
                <a:ea typeface="ＭＳ Ｐゴシック" pitchFamily="34" charset="-128"/>
              </a:rPr>
              <a:t>CESSDA </a:t>
            </a:r>
            <a:r>
              <a:rPr lang="en-GB" sz="7200" dirty="0" err="1">
                <a:solidFill>
                  <a:schemeClr val="bg1"/>
                </a:solidFill>
                <a:latin typeface="+mj-lt"/>
                <a:ea typeface="ＭＳ Ｐゴシック" pitchFamily="34" charset="-128"/>
              </a:rPr>
              <a:t>SaW</a:t>
            </a:r>
            <a:r>
              <a:rPr lang="en-GB" sz="7200" dirty="0">
                <a:solidFill>
                  <a:schemeClr val="bg1"/>
                </a:solidFill>
                <a:latin typeface="+mj-lt"/>
                <a:ea typeface="ＭＳ Ｐゴシック" pitchFamily="34" charset="-128"/>
              </a:rPr>
              <a:t> cost-benefit advocacy toolkit</a:t>
            </a:r>
          </a:p>
          <a:p>
            <a:pPr algn="ctr">
              <a:buNone/>
              <a:defRPr/>
            </a:pPr>
            <a:r>
              <a:rPr lang="en-GB" sz="7200" dirty="0">
                <a:solidFill>
                  <a:schemeClr val="bg1"/>
                </a:solidFill>
                <a:latin typeface="+mj-lt"/>
                <a:ea typeface="ＭＳ Ｐゴシック" pitchFamily="34" charset="-128"/>
              </a:rPr>
              <a:t>(released 27/04/2017)</a:t>
            </a:r>
            <a:endParaRPr lang="en-GB" sz="6827" dirty="0">
              <a:solidFill>
                <a:schemeClr val="bg1"/>
              </a:solidFill>
              <a:latin typeface="+mj-lt"/>
            </a:endParaRPr>
          </a:p>
          <a:p>
            <a:pPr algn="ctr">
              <a:buFontTx/>
              <a:buNone/>
              <a:defRPr/>
            </a:pPr>
            <a:endParaRPr lang="en-GB" sz="6827" dirty="0">
              <a:solidFill>
                <a:schemeClr val="bg1"/>
              </a:solidFill>
              <a:latin typeface="+mj-lt"/>
            </a:endParaRPr>
          </a:p>
          <a:p>
            <a:pPr algn="ctr">
              <a:buFontTx/>
              <a:buNone/>
              <a:defRPr/>
            </a:pPr>
            <a:endParaRPr lang="en-GB" sz="6827" dirty="0">
              <a:solidFill>
                <a:schemeClr val="bg1"/>
              </a:solidFill>
              <a:latin typeface="+mj-lt"/>
            </a:endParaRPr>
          </a:p>
        </p:txBody>
      </p:sp>
    </p:spTree>
    <p:extLst>
      <p:ext uri="{BB962C8B-B14F-4D97-AF65-F5344CB8AC3E}">
        <p14:creationId xmlns:p14="http://schemas.microsoft.com/office/powerpoint/2010/main" val="4055553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1" y="75216"/>
            <a:ext cx="11667289" cy="999606"/>
          </a:xfrm>
        </p:spPr>
        <p:txBody>
          <a:bodyPr>
            <a:normAutofit fontScale="90000"/>
          </a:bodyPr>
          <a:lstStyle/>
          <a:p>
            <a:r>
              <a:rPr lang="en-GB" sz="6000" dirty="0"/>
              <a:t>Counter-</a:t>
            </a:r>
            <a:r>
              <a:rPr lang="en-GB" sz="6000" dirty="0" err="1"/>
              <a:t>factuals</a:t>
            </a:r>
            <a:r>
              <a:rPr lang="en-GB" sz="6000" dirty="0"/>
              <a:t> – “Costs of Inaction”</a:t>
            </a:r>
          </a:p>
        </p:txBody>
      </p:sp>
      <p:sp>
        <p:nvSpPr>
          <p:cNvPr id="3" name="Content Placeholder 2"/>
          <p:cNvSpPr>
            <a:spLocks noGrp="1"/>
          </p:cNvSpPr>
          <p:nvPr>
            <p:ph idx="1"/>
          </p:nvPr>
        </p:nvSpPr>
        <p:spPr>
          <a:xfrm>
            <a:off x="952499" y="1283368"/>
            <a:ext cx="11335753" cy="7122695"/>
          </a:xfrm>
        </p:spPr>
        <p:txBody>
          <a:bodyPr>
            <a:normAutofit fontScale="92500" lnSpcReduction="10000"/>
          </a:bodyPr>
          <a:lstStyle/>
          <a:p>
            <a:pPr marL="0" indent="0">
              <a:spcBef>
                <a:spcPts val="1800"/>
              </a:spcBef>
              <a:buNone/>
            </a:pPr>
            <a:r>
              <a:rPr lang="en-GB" b="1" dirty="0"/>
              <a:t>“Ideally, economic impact assessments should estimate the counterfactual – i.e. what would occur in the absence of the facility…However, counterfactuals are rarely addressed in the [c.100] studies reviewed due to lack of data. We found two exceptions that address this issue partially. One is the evaluation of the economic impacts of ESDS (2012) which partially explores the counterfactual through a users’ survey…Another exception is a review of economic impacts of large-scale science facilities in the UK (SQW, 2008) … however, this estimation is not done rigorously and relies mostly on the estimation of the local benefits.”</a:t>
            </a:r>
          </a:p>
          <a:p>
            <a:pPr marL="0" indent="0">
              <a:spcBef>
                <a:spcPts val="1800"/>
              </a:spcBef>
              <a:buNone/>
            </a:pPr>
            <a:r>
              <a:rPr lang="en-GB" b="1" i="1" dirty="0"/>
              <a:t>Big Science and Innovation - Report to BIS - </a:t>
            </a:r>
            <a:r>
              <a:rPr lang="en-GB" b="1" i="1" dirty="0" err="1"/>
              <a:t>Technopolis</a:t>
            </a:r>
            <a:r>
              <a:rPr lang="en-GB" b="1" i="1" dirty="0"/>
              <a:t> 2013</a:t>
            </a:r>
          </a:p>
        </p:txBody>
      </p:sp>
    </p:spTree>
    <p:extLst>
      <p:ext uri="{BB962C8B-B14F-4D97-AF65-F5344CB8AC3E}">
        <p14:creationId xmlns:p14="http://schemas.microsoft.com/office/powerpoint/2010/main" val="3270072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127970"/>
            <a:ext cx="11665438" cy="1219567"/>
          </a:xfrm>
        </p:spPr>
        <p:txBody>
          <a:bodyPr>
            <a:normAutofit/>
          </a:bodyPr>
          <a:lstStyle/>
          <a:p>
            <a:r>
              <a:rPr lang="en-GB" sz="6000" dirty="0"/>
              <a:t> ROI Factsheet – costs of inaction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46" y="1739276"/>
            <a:ext cx="12536753" cy="6612925"/>
          </a:xfrm>
        </p:spPr>
      </p:pic>
    </p:spTree>
    <p:extLst>
      <p:ext uri="{BB962C8B-B14F-4D97-AF65-F5344CB8AC3E}">
        <p14:creationId xmlns:p14="http://schemas.microsoft.com/office/powerpoint/2010/main" val="3032960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4"/>
          <p:cNvSpPr>
            <a:spLocks noGrp="1"/>
          </p:cNvSpPr>
          <p:nvPr>
            <p:ph type="title"/>
          </p:nvPr>
        </p:nvSpPr>
        <p:spPr>
          <a:xfrm>
            <a:off x="356729" y="3443113"/>
            <a:ext cx="12291342" cy="1320799"/>
          </a:xfrm>
        </p:spPr>
        <p:txBody>
          <a:bodyPr>
            <a:normAutofit fontScale="90000"/>
          </a:bodyPr>
          <a:lstStyle/>
          <a:p>
            <a:pPr algn="ctr" eaLnBrk="1" hangingPunct="1"/>
            <a:r>
              <a:rPr lang="en-GB" altLang="en-US" sz="4900" b="1" dirty="0">
                <a:solidFill>
                  <a:schemeClr val="bg1"/>
                </a:solidFill>
              </a:rPr>
              <a:t>Data Archives have high efficiency gains for research, teaching and learning</a:t>
            </a:r>
            <a:br>
              <a:rPr lang="en-GB" altLang="en-US" b="1" dirty="0">
                <a:solidFill>
                  <a:schemeClr val="accent1"/>
                </a:solidFill>
              </a:rPr>
            </a:br>
            <a:br>
              <a:rPr lang="en-GB" altLang="en-US" b="1" dirty="0">
                <a:solidFill>
                  <a:schemeClr val="accent1"/>
                </a:solidFill>
              </a:rPr>
            </a:br>
            <a:endParaRPr lang="en-GB" altLang="en-US" sz="3982" b="1" dirty="0">
              <a:solidFill>
                <a:schemeClr val="accent1"/>
              </a:solidFill>
            </a:endParaRPr>
          </a:p>
        </p:txBody>
      </p:sp>
    </p:spTree>
    <p:extLst>
      <p:ext uri="{BB962C8B-B14F-4D97-AF65-F5344CB8AC3E}">
        <p14:creationId xmlns:p14="http://schemas.microsoft.com/office/powerpoint/2010/main" val="1776437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127970"/>
            <a:ext cx="11665438" cy="1460198"/>
          </a:xfrm>
        </p:spPr>
        <p:txBody>
          <a:bodyPr>
            <a:normAutofit/>
          </a:bodyPr>
          <a:lstStyle/>
          <a:p>
            <a:r>
              <a:rPr lang="en-GB" sz="6000" dirty="0"/>
              <a:t> Benefits Factsheet (4)</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097" y="1953120"/>
            <a:ext cx="12072914" cy="5650837"/>
          </a:xfrm>
        </p:spPr>
      </p:pic>
    </p:spTree>
    <p:extLst>
      <p:ext uri="{BB962C8B-B14F-4D97-AF65-F5344CB8AC3E}">
        <p14:creationId xmlns:p14="http://schemas.microsoft.com/office/powerpoint/2010/main" val="3711927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cessda logo solid neg.pdf"/>
          <p:cNvPicPr>
            <a:picLocks noChangeAspect="1"/>
          </p:cNvPicPr>
          <p:nvPr/>
        </p:nvPicPr>
        <p:blipFill>
          <a:blip r:embed="rId2" cstate="print">
            <a:extLst/>
          </a:blip>
          <a:stretch>
            <a:fillRect/>
          </a:stretch>
        </p:blipFill>
        <p:spPr>
          <a:xfrm>
            <a:off x="5287599" y="2528406"/>
            <a:ext cx="2429601" cy="766886"/>
          </a:xfrm>
          <a:prstGeom prst="rect">
            <a:avLst/>
          </a:prstGeom>
          <a:ln w="12700">
            <a:miter lim="400000"/>
          </a:ln>
        </p:spPr>
      </p:pic>
      <p:sp>
        <p:nvSpPr>
          <p:cNvPr id="91" name="Shape 91"/>
          <p:cNvSpPr/>
          <p:nvPr/>
        </p:nvSpPr>
        <p:spPr>
          <a:xfrm>
            <a:off x="1780206" y="3067343"/>
            <a:ext cx="9718173" cy="398057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3600">
                <a:latin typeface="+mn-lt"/>
                <a:ea typeface="+mn-ea"/>
                <a:cs typeface="+mn-cs"/>
                <a:sym typeface="Lato Regular"/>
              </a:defRPr>
            </a:lvl1pPr>
          </a:lstStyle>
          <a:p>
            <a:pPr algn="ctr"/>
            <a:endParaRPr lang="en-US" sz="4800" dirty="0">
              <a:latin typeface="Lato"/>
              <a:sym typeface="Lato"/>
            </a:endParaRPr>
          </a:p>
          <a:p>
            <a:pPr algn="ctr"/>
            <a:r>
              <a:rPr lang="en-US" sz="4800" dirty="0">
                <a:latin typeface="Lato"/>
                <a:sym typeface="Lato"/>
              </a:rPr>
              <a:t>Cost-benefit advocacy toolkit</a:t>
            </a:r>
          </a:p>
          <a:p>
            <a:pPr algn="ctr"/>
            <a:r>
              <a:rPr lang="en-US" sz="4800" dirty="0">
                <a:latin typeface="Lato"/>
                <a:sym typeface="Lato"/>
              </a:rPr>
              <a:t>http://dx.doi.org/10.18448/16.0013</a:t>
            </a:r>
          </a:p>
          <a:p>
            <a:pPr algn="ctr"/>
            <a:endParaRPr lang="en-US" sz="3200" dirty="0">
              <a:latin typeface="Lato"/>
              <a:sym typeface="Lato"/>
            </a:endParaRPr>
          </a:p>
          <a:p>
            <a:pPr algn="ctr"/>
            <a:r>
              <a:rPr lang="en-US" sz="4000" dirty="0">
                <a:latin typeface="Lato"/>
                <a:sym typeface="Lato"/>
              </a:rPr>
              <a:t>neil@beagrie.com</a:t>
            </a:r>
          </a:p>
          <a:p>
            <a:endParaRPr dirty="0"/>
          </a:p>
        </p:txBody>
      </p:sp>
      <p:sp>
        <p:nvSpPr>
          <p:cNvPr id="92" name="Shape 92"/>
          <p:cNvSpPr/>
          <p:nvPr/>
        </p:nvSpPr>
        <p:spPr>
          <a:xfrm>
            <a:off x="7539518" y="8629792"/>
            <a:ext cx="6413964" cy="37959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lnSpc>
                <a:spcPts val="2200"/>
              </a:lnSpc>
            </a:pPr>
            <a:r>
              <a:rPr i="1" dirty="0">
                <a:latin typeface="+mn-lt"/>
                <a:ea typeface="+mn-ea"/>
                <a:cs typeface="+mn-cs"/>
                <a:sym typeface="Lato Regular"/>
              </a:rPr>
              <a:t>website:</a:t>
            </a:r>
            <a:r>
              <a:rPr dirty="0"/>
              <a:t> </a:t>
            </a:r>
            <a:r>
              <a:rPr dirty="0">
                <a:solidFill>
                  <a:schemeClr val="bg1"/>
                </a:solidFill>
              </a:rPr>
              <a:t>www.cessda.net</a:t>
            </a:r>
            <a:r>
              <a:rPr i="1" dirty="0">
                <a:solidFill>
                  <a:schemeClr val="bg1"/>
                </a:solidFill>
                <a:latin typeface="+mn-lt"/>
                <a:ea typeface="+mn-ea"/>
                <a:cs typeface="+mn-cs"/>
                <a:sym typeface="Lato Regular"/>
              </a:rPr>
              <a:t> </a:t>
            </a:r>
            <a:r>
              <a:rPr i="1" dirty="0">
                <a:latin typeface="+mn-lt"/>
                <a:ea typeface="+mn-ea"/>
                <a:cs typeface="+mn-cs"/>
                <a:sym typeface="Lato Regular"/>
              </a:rPr>
              <a:t>/ twitter: </a:t>
            </a:r>
            <a:r>
              <a:rPr dirty="0"/>
              <a:t>@CESSDA_Data</a:t>
            </a:r>
          </a:p>
        </p:txBody>
      </p:sp>
      <p:sp>
        <p:nvSpPr>
          <p:cNvPr id="93" name="Shape 93"/>
          <p:cNvSpPr/>
          <p:nvPr/>
        </p:nvSpPr>
        <p:spPr>
          <a:xfrm>
            <a:off x="-33867" y="8526864"/>
            <a:ext cx="13072534" cy="1"/>
          </a:xfrm>
          <a:prstGeom prst="line">
            <a:avLst/>
          </a:prstGeom>
          <a:ln w="3175">
            <a:solidFill>
              <a:srgbClr val="FFEDF8"/>
            </a:solidFill>
            <a:miter lim="400000"/>
          </a:ln>
        </p:spPr>
        <p:txBody>
          <a:bodyPr lIns="45719" rIns="45719"/>
          <a:lstStyle/>
          <a:p>
            <a:pPr algn="l" defTabSz="457200">
              <a:defRPr>
                <a:solidFill>
                  <a:srgbClr val="000000"/>
                </a:solidFill>
                <a:latin typeface="Calibri"/>
                <a:ea typeface="Calibri"/>
                <a:cs typeface="Calibri"/>
                <a:sym typeface="Calibri"/>
              </a:defRPr>
            </a:pPr>
            <a:endParaRPr/>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5630" y="63218"/>
            <a:ext cx="3287324" cy="112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4"/>
          <p:cNvSpPr>
            <a:spLocks noGrp="1"/>
          </p:cNvSpPr>
          <p:nvPr>
            <p:ph type="title"/>
          </p:nvPr>
        </p:nvSpPr>
        <p:spPr>
          <a:xfrm>
            <a:off x="597877" y="63218"/>
            <a:ext cx="11259972" cy="1660074"/>
          </a:xfrm>
        </p:spPr>
        <p:txBody>
          <a:bodyPr>
            <a:normAutofit/>
          </a:bodyPr>
          <a:lstStyle/>
          <a:p>
            <a:pPr algn="l" eaLnBrk="1" hangingPunct="1"/>
            <a:r>
              <a:rPr lang="en-GB" altLang="en-US" sz="6000" dirty="0">
                <a:solidFill>
                  <a:schemeClr val="bg1"/>
                </a:solidFill>
                <a:ea typeface="ＭＳ Ｐゴシック" pitchFamily="34" charset="-128"/>
              </a:rPr>
              <a:t>Presentation Overview</a:t>
            </a:r>
          </a:p>
        </p:txBody>
      </p:sp>
      <p:sp>
        <p:nvSpPr>
          <p:cNvPr id="57348" name="Text Placeholder 3"/>
          <p:cNvSpPr>
            <a:spLocks noGrp="1"/>
          </p:cNvSpPr>
          <p:nvPr>
            <p:ph idx="1"/>
          </p:nvPr>
        </p:nvSpPr>
        <p:spPr>
          <a:xfrm>
            <a:off x="808892" y="1723293"/>
            <a:ext cx="11869616" cy="6559062"/>
          </a:xfrm>
        </p:spPr>
        <p:txBody>
          <a:bodyPr>
            <a:normAutofit/>
          </a:bodyPr>
          <a:lstStyle/>
          <a:p>
            <a:pPr>
              <a:lnSpc>
                <a:spcPct val="150000"/>
              </a:lnSpc>
            </a:pPr>
            <a:r>
              <a:rPr lang="en-GB" altLang="en-US" sz="4000" dirty="0">
                <a:ea typeface="ＭＳ Ｐゴシック" pitchFamily="34" charset="-128"/>
              </a:rPr>
              <a:t>Measuring Value and Impact of Research Data Infrastructure (focussing on cost-benefit)</a:t>
            </a:r>
          </a:p>
          <a:p>
            <a:pPr>
              <a:lnSpc>
                <a:spcPct val="150000"/>
              </a:lnSpc>
            </a:pPr>
            <a:r>
              <a:rPr lang="en-GB" altLang="en-US" sz="4400" dirty="0">
                <a:ea typeface="ＭＳ Ｐゴシック" pitchFamily="34" charset="-128"/>
              </a:rPr>
              <a:t>ESDS Impact Study</a:t>
            </a:r>
          </a:p>
          <a:p>
            <a:pPr>
              <a:lnSpc>
                <a:spcPct val="150000"/>
              </a:lnSpc>
            </a:pPr>
            <a:r>
              <a:rPr lang="en-GB" altLang="en-US" sz="4000" dirty="0">
                <a:ea typeface="ＭＳ Ｐゴシック" pitchFamily="34" charset="-128"/>
              </a:rPr>
              <a:t>CESSDA </a:t>
            </a:r>
            <a:r>
              <a:rPr lang="en-GB" altLang="en-US" sz="4000" dirty="0" err="1">
                <a:ea typeface="ＭＳ Ｐゴシック" pitchFamily="34" charset="-128"/>
              </a:rPr>
              <a:t>SaW</a:t>
            </a:r>
            <a:r>
              <a:rPr lang="en-GB" altLang="en-US" sz="4000" dirty="0">
                <a:ea typeface="ＭＳ Ｐゴシック" pitchFamily="34" charset="-128"/>
              </a:rPr>
              <a:t>  Toolkit User requirements survey </a:t>
            </a:r>
          </a:p>
          <a:p>
            <a:pPr>
              <a:lnSpc>
                <a:spcPct val="150000"/>
              </a:lnSpc>
            </a:pPr>
            <a:r>
              <a:rPr lang="en-GB" altLang="en-US" sz="4000" dirty="0">
                <a:ea typeface="ＭＳ Ｐゴシック" pitchFamily="34" charset="-128"/>
              </a:rPr>
              <a:t>Key evidence from Cost-Benefit Advocacy Toolkit</a:t>
            </a:r>
          </a:p>
        </p:txBody>
      </p:sp>
    </p:spTree>
    <p:extLst>
      <p:ext uri="{BB962C8B-B14F-4D97-AF65-F5344CB8AC3E}">
        <p14:creationId xmlns:p14="http://schemas.microsoft.com/office/powerpoint/2010/main" val="356562175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4"/>
          <p:cNvSpPr>
            <a:spLocks noGrp="1"/>
          </p:cNvSpPr>
          <p:nvPr>
            <p:ph type="title"/>
          </p:nvPr>
        </p:nvSpPr>
        <p:spPr>
          <a:xfrm>
            <a:off x="610739" y="304768"/>
            <a:ext cx="9500425" cy="1117608"/>
          </a:xfrm>
        </p:spPr>
        <p:txBody>
          <a:bodyPr>
            <a:normAutofit/>
          </a:bodyPr>
          <a:lstStyle/>
          <a:p>
            <a:pPr algn="l" eaLnBrk="1" hangingPunct="1"/>
            <a:r>
              <a:rPr lang="en-GB" altLang="en-US" sz="6000" dirty="0">
                <a:solidFill>
                  <a:schemeClr val="bg1"/>
                </a:solidFill>
                <a:ea typeface="ＭＳ Ｐゴシック" pitchFamily="34" charset="-128"/>
              </a:rPr>
              <a:t>Previous Work </a:t>
            </a:r>
          </a:p>
        </p:txBody>
      </p:sp>
      <p:sp>
        <p:nvSpPr>
          <p:cNvPr id="57348" name="Text Placeholder 3"/>
          <p:cNvSpPr>
            <a:spLocks noGrp="1"/>
          </p:cNvSpPr>
          <p:nvPr>
            <p:ph idx="1"/>
          </p:nvPr>
        </p:nvSpPr>
        <p:spPr>
          <a:xfrm>
            <a:off x="610739" y="2151156"/>
            <a:ext cx="12034260" cy="6553238"/>
          </a:xfrm>
        </p:spPr>
        <p:txBody>
          <a:bodyPr>
            <a:normAutofit/>
          </a:bodyPr>
          <a:lstStyle/>
          <a:p>
            <a:pPr eaLnBrk="1" hangingPunct="1">
              <a:buNone/>
            </a:pPr>
            <a:r>
              <a:rPr lang="en-GB" altLang="en-US" sz="4000" dirty="0">
                <a:solidFill>
                  <a:schemeClr val="bg1"/>
                </a:solidFill>
                <a:ea typeface="ＭＳ Ｐゴシック" pitchFamily="34" charset="-128"/>
              </a:rPr>
              <a:t>Big Science and Innovation Study for BIS </a:t>
            </a:r>
            <a:r>
              <a:rPr lang="en-GB" altLang="en-US" sz="4000" dirty="0">
                <a:ea typeface="ＭＳ Ｐゴシック" pitchFamily="34" charset="-128"/>
              </a:rPr>
              <a:t>July 2013</a:t>
            </a:r>
          </a:p>
          <a:p>
            <a:r>
              <a:rPr lang="en-GB" altLang="en-US" dirty="0">
                <a:ea typeface="ＭＳ Ｐゴシック" pitchFamily="34" charset="-128"/>
              </a:rPr>
              <a:t>Desk review of c. 100 studies internationally;</a:t>
            </a:r>
          </a:p>
          <a:p>
            <a:r>
              <a:rPr lang="en-GB" altLang="en-US" dirty="0">
                <a:ea typeface="ＭＳ Ｐゴシック" pitchFamily="34" charset="-128"/>
              </a:rPr>
              <a:t>3 studies highlighted to BIS as being particularly good examples of ‘good practice’ in the measurement of economic impacts:</a:t>
            </a:r>
          </a:p>
          <a:p>
            <a:pPr lvl="1">
              <a:lnSpc>
                <a:spcPct val="110000"/>
              </a:lnSpc>
              <a:spcBef>
                <a:spcPts val="1200"/>
              </a:spcBef>
            </a:pPr>
            <a:r>
              <a:rPr lang="en-GB" altLang="en-US" dirty="0">
                <a:ea typeface="ＭＳ Ｐゴシック" pitchFamily="34" charset="-128"/>
              </a:rPr>
              <a:t>Berkeley Lab 2010</a:t>
            </a:r>
          </a:p>
          <a:p>
            <a:pPr lvl="1">
              <a:lnSpc>
                <a:spcPct val="110000"/>
              </a:lnSpc>
              <a:spcBef>
                <a:spcPts val="1200"/>
              </a:spcBef>
            </a:pPr>
            <a:r>
              <a:rPr lang="en-GB" altLang="en-US" dirty="0">
                <a:ea typeface="ＭＳ Ｐゴシック" pitchFamily="34" charset="-128"/>
              </a:rPr>
              <a:t>Human Genome Project 2011</a:t>
            </a:r>
          </a:p>
          <a:p>
            <a:pPr lvl="1">
              <a:lnSpc>
                <a:spcPct val="110000"/>
              </a:lnSpc>
              <a:spcBef>
                <a:spcPts val="1200"/>
              </a:spcBef>
            </a:pPr>
            <a:r>
              <a:rPr lang="en-GB" altLang="en-US" b="1" dirty="0">
                <a:ea typeface="ＭＳ Ｐゴシック" pitchFamily="34" charset="-128"/>
              </a:rPr>
              <a:t>Economic and Social Data Service 2012 </a:t>
            </a:r>
          </a:p>
          <a:p>
            <a:pPr lvl="1">
              <a:buNone/>
            </a:pPr>
            <a:endParaRPr lang="en-GB" altLang="en-US" b="1" dirty="0">
              <a:ea typeface="ＭＳ Ｐゴシック" pitchFamily="34" charset="-128"/>
            </a:endParaRPr>
          </a:p>
        </p:txBody>
      </p:sp>
    </p:spTree>
    <p:extLst>
      <p:ext uri="{BB962C8B-B14F-4D97-AF65-F5344CB8AC3E}">
        <p14:creationId xmlns:p14="http://schemas.microsoft.com/office/powerpoint/2010/main" val="12498394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00051" y="390597"/>
            <a:ext cx="12344400" cy="1106311"/>
          </a:xfrm>
        </p:spPr>
        <p:txBody>
          <a:bodyPr>
            <a:normAutofit fontScale="90000"/>
          </a:bodyPr>
          <a:lstStyle/>
          <a:p>
            <a:pPr algn="l"/>
            <a:r>
              <a:rPr lang="en-GB" altLang="en-US" sz="5120" b="1" dirty="0">
                <a:solidFill>
                  <a:schemeClr val="bg1"/>
                </a:solidFill>
              </a:rPr>
              <a:t>Why measure value and (economic) impact?</a:t>
            </a:r>
          </a:p>
        </p:txBody>
      </p:sp>
      <p:sp>
        <p:nvSpPr>
          <p:cNvPr id="4" name="Content Placeholder 3"/>
          <p:cNvSpPr>
            <a:spLocks noGrp="1"/>
          </p:cNvSpPr>
          <p:nvPr>
            <p:ph idx="1"/>
          </p:nvPr>
        </p:nvSpPr>
        <p:spPr>
          <a:xfrm>
            <a:off x="400051" y="1496909"/>
            <a:ext cx="12344400" cy="7215858"/>
          </a:xfrm>
        </p:spPr>
        <p:txBody>
          <a:bodyPr>
            <a:normAutofit fontScale="92500" lnSpcReduction="10000"/>
          </a:bodyPr>
          <a:lstStyle/>
          <a:p>
            <a:pPr>
              <a:defRPr/>
            </a:pPr>
            <a:r>
              <a:rPr lang="en-GB" sz="3413" dirty="0"/>
              <a:t>Advocacy: proving (to non-researchers) that current services or future services are a worthwhile investment;</a:t>
            </a:r>
          </a:p>
          <a:p>
            <a:pPr>
              <a:defRPr/>
            </a:pPr>
            <a:r>
              <a:rPr lang="en-GB" sz="3413" dirty="0"/>
              <a:t>Complementary to other approaches such as data/article citation analysis;</a:t>
            </a:r>
          </a:p>
          <a:p>
            <a:pPr>
              <a:defRPr/>
            </a:pPr>
            <a:r>
              <a:rPr lang="en-GB" sz="3413" dirty="0"/>
              <a:t>Can show more of the impact on research, teaching &amp; learning, etc. </a:t>
            </a:r>
          </a:p>
          <a:p>
            <a:pPr marL="0" indent="0">
              <a:buNone/>
              <a:defRPr/>
            </a:pPr>
            <a:r>
              <a:rPr lang="en-GB" sz="3413" b="1" dirty="0"/>
              <a:t>Note however:</a:t>
            </a:r>
          </a:p>
          <a:p>
            <a:pPr>
              <a:defRPr/>
            </a:pPr>
            <a:r>
              <a:rPr lang="en-GB" sz="3413" dirty="0"/>
              <a:t>It is challenging to do;</a:t>
            </a:r>
          </a:p>
          <a:p>
            <a:pPr>
              <a:defRPr/>
            </a:pPr>
            <a:r>
              <a:rPr lang="en-GB" sz="3413" dirty="0"/>
              <a:t>Methods well-established but impact data hard to obtain and to use.</a:t>
            </a:r>
          </a:p>
        </p:txBody>
      </p:sp>
    </p:spTree>
    <p:extLst>
      <p:ext uri="{BB962C8B-B14F-4D97-AF65-F5344CB8AC3E}">
        <p14:creationId xmlns:p14="http://schemas.microsoft.com/office/powerpoint/2010/main" val="74076760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62540" y="1892968"/>
            <a:ext cx="12083627" cy="7592344"/>
          </a:xfrm>
        </p:spPr>
        <p:txBody>
          <a:bodyPr>
            <a:normAutofit fontScale="90000"/>
          </a:bodyPr>
          <a:lstStyle/>
          <a:p>
            <a:pPr>
              <a:lnSpc>
                <a:spcPct val="150000"/>
              </a:lnSpc>
              <a:defRPr/>
            </a:pPr>
            <a:br>
              <a:rPr lang="en-GB" dirty="0">
                <a:solidFill>
                  <a:schemeClr val="accent2"/>
                </a:solidFill>
              </a:rPr>
            </a:br>
            <a:br>
              <a:rPr lang="en-GB" dirty="0">
                <a:solidFill>
                  <a:schemeClr val="accent2"/>
                </a:solidFill>
              </a:rPr>
            </a:br>
            <a:r>
              <a:rPr lang="en-GB" sz="3600" dirty="0">
                <a:solidFill>
                  <a:schemeClr val="tx1"/>
                </a:solidFill>
              </a:rPr>
              <a:t>John Houghton + Neil Beagrie 4 joint studies to date. 5</a:t>
            </a:r>
            <a:r>
              <a:rPr lang="en-GB" sz="3600" baseline="30000" dirty="0">
                <a:solidFill>
                  <a:schemeClr val="tx1"/>
                </a:solidFill>
              </a:rPr>
              <a:t>th</a:t>
            </a:r>
            <a:r>
              <a:rPr lang="en-GB" sz="3600" dirty="0">
                <a:solidFill>
                  <a:schemeClr val="tx1"/>
                </a:solidFill>
              </a:rPr>
              <a:t> in progress. Methods applied to: </a:t>
            </a:r>
            <a:br>
              <a:rPr lang="en-GB" sz="3600" dirty="0">
                <a:solidFill>
                  <a:schemeClr val="tx1"/>
                </a:solidFill>
              </a:rPr>
            </a:br>
            <a:r>
              <a:rPr lang="en-GB" sz="3600" dirty="0">
                <a:solidFill>
                  <a:schemeClr val="tx1"/>
                </a:solidFill>
              </a:rPr>
              <a:t>  </a:t>
            </a:r>
            <a:br>
              <a:rPr lang="en-GB" sz="3982" dirty="0"/>
            </a:br>
            <a:r>
              <a:rPr lang="en-GB" sz="3982" dirty="0"/>
              <a:t>				</a:t>
            </a:r>
            <a:r>
              <a:rPr lang="en-GB" sz="3982" dirty="0">
                <a:solidFill>
                  <a:schemeClr val="tx1"/>
                </a:solidFill>
              </a:rPr>
              <a:t>Economic &amp; Social Data Service (ESDS)</a:t>
            </a:r>
            <a:br>
              <a:rPr lang="en-GB" sz="3982" dirty="0"/>
            </a:br>
            <a:r>
              <a:rPr lang="en-GB" sz="3982" dirty="0"/>
              <a:t>				</a:t>
            </a:r>
            <a:r>
              <a:rPr lang="en-GB" sz="3982" dirty="0">
                <a:solidFill>
                  <a:schemeClr val="tx1"/>
                </a:solidFill>
              </a:rPr>
              <a:t>Archaeology Data Service</a:t>
            </a:r>
            <a:br>
              <a:rPr lang="en-GB" sz="3982" dirty="0">
                <a:solidFill>
                  <a:schemeClr val="tx1"/>
                </a:solidFill>
              </a:rPr>
            </a:br>
            <a:r>
              <a:rPr lang="en-GB" sz="3982" dirty="0">
                <a:solidFill>
                  <a:schemeClr val="tx1"/>
                </a:solidFill>
              </a:rPr>
              <a:t>				British Atmospheric Data Centre </a:t>
            </a:r>
            <a:br>
              <a:rPr lang="en-GB" sz="3982" dirty="0">
                <a:solidFill>
                  <a:schemeClr val="tx1"/>
                </a:solidFill>
              </a:rPr>
            </a:br>
            <a:r>
              <a:rPr lang="en-GB" sz="3982" dirty="0">
                <a:solidFill>
                  <a:schemeClr val="tx1"/>
                </a:solidFill>
              </a:rPr>
              <a:t>				European Bioinformatics Institute</a:t>
            </a:r>
            <a:br>
              <a:rPr lang="en-GB" sz="3982" dirty="0">
                <a:solidFill>
                  <a:schemeClr val="tx1"/>
                </a:solidFill>
              </a:rPr>
            </a:br>
            <a:r>
              <a:rPr lang="en-GB" sz="3982" dirty="0">
                <a:solidFill>
                  <a:schemeClr val="tx1"/>
                </a:solidFill>
              </a:rPr>
              <a:t>				Swiss Institute of Bioinformatics (in progress)</a:t>
            </a:r>
            <a:br>
              <a:rPr lang="en-GB" sz="3982" dirty="0">
                <a:solidFill>
                  <a:schemeClr val="tx1"/>
                </a:solidFill>
              </a:rPr>
            </a:br>
            <a:br>
              <a:rPr lang="en-GB" dirty="0">
                <a:solidFill>
                  <a:schemeClr val="accent2"/>
                </a:solidFill>
              </a:rPr>
            </a:br>
            <a:br>
              <a:rPr lang="en-GB" dirty="0">
                <a:solidFill>
                  <a:schemeClr val="accent2"/>
                </a:solidFill>
              </a:rPr>
            </a:br>
            <a:br>
              <a:rPr lang="en-GB" dirty="0">
                <a:solidFill>
                  <a:schemeClr val="accent2"/>
                </a:solidFill>
              </a:rPr>
            </a:br>
            <a:endParaRPr lang="en-US" dirty="0">
              <a:solidFill>
                <a:schemeClr val="accent2"/>
              </a:solidFill>
            </a:endParaRPr>
          </a:p>
        </p:txBody>
      </p:sp>
      <p:pic>
        <p:nvPicPr>
          <p:cNvPr id="4100" name="Picture 1"/>
          <p:cNvPicPr>
            <a:picLocks noChangeAspect="1"/>
          </p:cNvPicPr>
          <p:nvPr/>
        </p:nvPicPr>
        <p:blipFill>
          <a:blip r:embed="rId3" cstate="print"/>
          <a:srcRect/>
          <a:stretch>
            <a:fillRect/>
          </a:stretch>
        </p:blipFill>
        <p:spPr bwMode="auto">
          <a:xfrm>
            <a:off x="1015980" y="4261091"/>
            <a:ext cx="1788160" cy="638950"/>
          </a:xfrm>
          <a:prstGeom prst="rect">
            <a:avLst/>
          </a:prstGeom>
          <a:noFill/>
          <a:ln w="9525">
            <a:noFill/>
            <a:miter lim="800000"/>
            <a:headEnd/>
            <a:tailEnd/>
          </a:ln>
        </p:spPr>
      </p:pic>
      <p:pic>
        <p:nvPicPr>
          <p:cNvPr id="4101" name="Picture 2"/>
          <p:cNvPicPr>
            <a:picLocks noChangeAspect="1"/>
          </p:cNvPicPr>
          <p:nvPr/>
        </p:nvPicPr>
        <p:blipFill>
          <a:blip r:embed="rId4" cstate="print"/>
          <a:srcRect/>
          <a:stretch>
            <a:fillRect/>
          </a:stretch>
        </p:blipFill>
        <p:spPr bwMode="auto">
          <a:xfrm>
            <a:off x="506771" y="5127015"/>
            <a:ext cx="2298418" cy="593795"/>
          </a:xfrm>
          <a:prstGeom prst="rect">
            <a:avLst/>
          </a:prstGeom>
          <a:noFill/>
          <a:ln w="9525">
            <a:noFill/>
            <a:miter lim="800000"/>
            <a:headEnd/>
            <a:tailEnd/>
          </a:ln>
        </p:spPr>
      </p:pic>
      <p:pic>
        <p:nvPicPr>
          <p:cNvPr id="4102" name="Picture 3"/>
          <p:cNvPicPr>
            <a:picLocks noChangeAspect="1"/>
          </p:cNvPicPr>
          <p:nvPr/>
        </p:nvPicPr>
        <p:blipFill>
          <a:blip r:embed="rId5" cstate="print"/>
          <a:srcRect/>
          <a:stretch>
            <a:fillRect/>
          </a:stretch>
        </p:blipFill>
        <p:spPr bwMode="auto">
          <a:xfrm>
            <a:off x="1015980" y="3221317"/>
            <a:ext cx="1779129" cy="812800"/>
          </a:xfrm>
          <a:prstGeom prst="rect">
            <a:avLst/>
          </a:prstGeom>
          <a:noFill/>
          <a:ln w="9525">
            <a:noFill/>
            <a:miter lim="800000"/>
            <a:headEnd/>
            <a:tailEnd/>
          </a:ln>
        </p:spPr>
      </p:pic>
      <p:sp>
        <p:nvSpPr>
          <p:cNvPr id="2" name="TextBox 1"/>
          <p:cNvSpPr txBox="1"/>
          <p:nvPr/>
        </p:nvSpPr>
        <p:spPr>
          <a:xfrm>
            <a:off x="460128" y="165877"/>
            <a:ext cx="11715829" cy="830997"/>
          </a:xfrm>
          <a:prstGeom prst="rect">
            <a:avLst/>
          </a:prstGeom>
          <a:noFill/>
        </p:spPr>
        <p:txBody>
          <a:bodyPr wrap="square" rtlCol="0">
            <a:spAutoFit/>
          </a:bodyPr>
          <a:lstStyle/>
          <a:p>
            <a:r>
              <a:rPr lang="en-GB" sz="4800" dirty="0">
                <a:solidFill>
                  <a:schemeClr val="bg1"/>
                </a:solidFill>
                <a:latin typeface="+mn-lt"/>
                <a:ea typeface="+mj-ea"/>
                <a:cs typeface="+mj-cs"/>
              </a:rPr>
              <a:t>Value + Impact Analysis of Data Services</a:t>
            </a:r>
            <a:endParaRPr lang="en-GB" sz="4800" dirty="0">
              <a:solidFill>
                <a:schemeClr val="bg1"/>
              </a:solidFill>
              <a:latin typeface="+mn-lt"/>
            </a:endParaRPr>
          </a:p>
        </p:txBody>
      </p:sp>
      <p:pic>
        <p:nvPicPr>
          <p:cNvPr id="7" name="Picture 6"/>
          <p:cNvPicPr/>
          <p:nvPr/>
        </p:nvPicPr>
        <p:blipFill>
          <a:blip r:embed="rId6" cstate="print">
            <a:extLst>
              <a:ext uri="{28A0092B-C50C-407E-A947-70E740481C1C}">
                <a14:useLocalDpi xmlns:a14="http://schemas.microsoft.com/office/drawing/2010/main" val="0"/>
              </a:ext>
            </a:extLst>
          </a:blip>
          <a:stretch>
            <a:fillRect/>
          </a:stretch>
        </p:blipFill>
        <p:spPr>
          <a:xfrm>
            <a:off x="1220267" y="5916790"/>
            <a:ext cx="1584922" cy="661060"/>
          </a:xfrm>
          <a:prstGeom prst="rect">
            <a:avLst/>
          </a:prstGeom>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6280" y="6756650"/>
            <a:ext cx="1505060" cy="813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75064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4"/>
          <p:cNvSpPr>
            <a:spLocks noGrp="1"/>
          </p:cNvSpPr>
          <p:nvPr>
            <p:ph type="title"/>
          </p:nvPr>
        </p:nvSpPr>
        <p:spPr>
          <a:xfrm>
            <a:off x="422031" y="35166"/>
            <a:ext cx="12222968" cy="1176189"/>
          </a:xfrm>
        </p:spPr>
        <p:txBody>
          <a:bodyPr>
            <a:normAutofit/>
          </a:bodyPr>
          <a:lstStyle/>
          <a:p>
            <a:r>
              <a:rPr lang="en-GB" altLang="en-US" sz="6000" dirty="0">
                <a:solidFill>
                  <a:schemeClr val="bg1"/>
                </a:solidFill>
                <a:latin typeface="Lato Regular (Headings)"/>
                <a:ea typeface="ＭＳ Ｐゴシック" pitchFamily="34" charset="-128"/>
              </a:rPr>
              <a:t>Best Practice from ESDS study</a:t>
            </a:r>
            <a:endParaRPr lang="en-GB" altLang="en-US" sz="6000" dirty="0">
              <a:solidFill>
                <a:schemeClr val="bg1"/>
              </a:solidFill>
              <a:ea typeface="ＭＳ Ｐゴシック" pitchFamily="34" charset="-128"/>
            </a:endParaRPr>
          </a:p>
        </p:txBody>
      </p:sp>
      <p:sp>
        <p:nvSpPr>
          <p:cNvPr id="3" name="Rounded Rectangle 2"/>
          <p:cNvSpPr/>
          <p:nvPr/>
        </p:nvSpPr>
        <p:spPr>
          <a:xfrm>
            <a:off x="3938954" y="1565031"/>
            <a:ext cx="8932984" cy="6734910"/>
          </a:xfrm>
          <a:prstGeom prst="round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420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Lato Regular"/>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7216" y="1865012"/>
            <a:ext cx="8792325" cy="643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6522" y="1233467"/>
            <a:ext cx="3622432" cy="74122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60000" indent="-360000" algn="l">
              <a:buFont typeface="Arial" panose="020B0604020202020204" pitchFamily="34" charset="0"/>
              <a:buChar char="•"/>
            </a:pPr>
            <a:r>
              <a:rPr lang="en-GB" sz="2500" dirty="0">
                <a:latin typeface="Lato Regular (Body)"/>
              </a:rPr>
              <a:t>Applies range of methods;</a:t>
            </a:r>
          </a:p>
          <a:p>
            <a:pPr marL="360000" indent="-360000" algn="l">
              <a:buFont typeface="Arial" panose="020B0604020202020204" pitchFamily="34" charset="0"/>
              <a:buChar char="•"/>
            </a:pPr>
            <a:r>
              <a:rPr lang="en-GB" sz="2500" dirty="0">
                <a:latin typeface="Lato Regular (Body)"/>
              </a:rPr>
              <a:t>Includes counter-factual;</a:t>
            </a:r>
          </a:p>
          <a:p>
            <a:pPr marL="360000" indent="-360000" algn="l">
              <a:buFont typeface="Arial" panose="020B0604020202020204" pitchFamily="34" charset="0"/>
              <a:buChar char="•"/>
            </a:pPr>
            <a:r>
              <a:rPr lang="en-GB" sz="2500" dirty="0">
                <a:latin typeface="Lato Regular (Body)"/>
              </a:rPr>
              <a:t>Data collection tailored to different stakeholders: depositors, users, research, teaching;</a:t>
            </a:r>
          </a:p>
          <a:p>
            <a:pPr marL="360000" indent="-360000" algn="l">
              <a:buFont typeface="Arial" panose="020B0604020202020204" pitchFamily="34" charset="0"/>
              <a:buChar char="•"/>
            </a:pPr>
            <a:r>
              <a:rPr lang="en-GB" sz="2500" dirty="0">
                <a:latin typeface="Lato Regular (Body)"/>
              </a:rPr>
              <a:t>Data weighting - survey value responses weighted to reflect the overall pattern of use from weblogs;</a:t>
            </a:r>
          </a:p>
          <a:p>
            <a:pPr marL="360000" indent="-360000" algn="l">
              <a:buFont typeface="Arial" panose="020B0604020202020204" pitchFamily="34" charset="0"/>
              <a:buChar char="•"/>
            </a:pPr>
            <a:r>
              <a:rPr lang="en-GB" sz="2500" dirty="0">
                <a:latin typeface="Lato Regular (Body)"/>
              </a:rPr>
              <a:t>Case studies/ KRDS benefits illustrate benefits and impact pathways</a:t>
            </a:r>
            <a:r>
              <a:rPr lang="en-GB" sz="2400" dirty="0">
                <a:latin typeface="Lato Regular (Body)"/>
              </a:rPr>
              <a:t>.</a:t>
            </a:r>
          </a:p>
        </p:txBody>
      </p:sp>
    </p:spTree>
    <p:extLst>
      <p:ext uri="{BB962C8B-B14F-4D97-AF65-F5344CB8AC3E}">
        <p14:creationId xmlns:p14="http://schemas.microsoft.com/office/powerpoint/2010/main" val="57148501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38554" y="1902906"/>
            <a:ext cx="11764108" cy="6660835"/>
          </a:xfrm>
        </p:spPr>
        <p:txBody>
          <a:bodyPr>
            <a:normAutofit fontScale="90000"/>
          </a:bodyPr>
          <a:lstStyle/>
          <a:p>
            <a:pPr>
              <a:defRPr/>
            </a:pPr>
            <a:r>
              <a:rPr lang="en-GB" sz="5100" dirty="0"/>
              <a:t>ESDS Study: Return on Investment (ROI)</a:t>
            </a:r>
            <a:br>
              <a:rPr lang="en-GB" sz="4000" dirty="0">
                <a:solidFill>
                  <a:schemeClr val="tx1"/>
                </a:solidFill>
              </a:rPr>
            </a:br>
            <a:br>
              <a:rPr lang="en-GB" sz="4000" dirty="0">
                <a:solidFill>
                  <a:schemeClr val="tx1"/>
                </a:solidFill>
              </a:rPr>
            </a:br>
            <a:br>
              <a:rPr lang="en-GB" sz="4000" dirty="0">
                <a:solidFill>
                  <a:schemeClr val="tx1"/>
                </a:solidFill>
              </a:rPr>
            </a:br>
            <a:r>
              <a:rPr lang="en-GB" sz="4000" dirty="0">
                <a:solidFill>
                  <a:schemeClr val="tx1"/>
                </a:solidFill>
              </a:rPr>
              <a:t>(ROI - service) Benefit/cost ratio of </a:t>
            </a:r>
            <a:br>
              <a:rPr lang="en-GB" sz="4000" dirty="0">
                <a:solidFill>
                  <a:schemeClr val="tx1"/>
                </a:solidFill>
              </a:rPr>
            </a:br>
            <a:r>
              <a:rPr lang="en-GB" sz="4000" dirty="0">
                <a:solidFill>
                  <a:schemeClr val="tx1"/>
                </a:solidFill>
              </a:rPr>
              <a:t>net economic value to </a:t>
            </a:r>
            <a:br>
              <a:rPr lang="en-GB" sz="4000" dirty="0">
                <a:solidFill>
                  <a:schemeClr val="tx1"/>
                </a:solidFill>
              </a:rPr>
            </a:br>
            <a:r>
              <a:rPr lang="en-GB" sz="4000" dirty="0">
                <a:solidFill>
                  <a:schemeClr val="tx1"/>
                </a:solidFill>
              </a:rPr>
              <a:t>ESDS operational costs  </a:t>
            </a:r>
            <a:br>
              <a:rPr lang="en-GB" sz="4000" dirty="0">
                <a:solidFill>
                  <a:schemeClr val="tx1"/>
                </a:solidFill>
              </a:rPr>
            </a:br>
            <a:r>
              <a:rPr lang="en-GB" sz="4000" dirty="0">
                <a:solidFill>
                  <a:schemeClr val="tx1"/>
                </a:solidFill>
              </a:rPr>
              <a:t>									                          </a:t>
            </a:r>
            <a:r>
              <a:rPr lang="en-GB" sz="4000" b="1" dirty="0">
                <a:solidFill>
                  <a:schemeClr val="tx1"/>
                </a:solidFill>
              </a:rPr>
              <a:t>5.4 to 1</a:t>
            </a:r>
            <a:r>
              <a:rPr lang="en-GB" sz="4000" dirty="0">
                <a:solidFill>
                  <a:schemeClr val="tx1"/>
                </a:solidFill>
              </a:rPr>
              <a:t> </a:t>
            </a:r>
            <a:br>
              <a:rPr lang="en-GB" sz="4000" dirty="0">
                <a:solidFill>
                  <a:schemeClr val="tx1"/>
                </a:solidFill>
              </a:rPr>
            </a:br>
            <a:br>
              <a:rPr lang="en-GB" sz="4000" dirty="0">
                <a:solidFill>
                  <a:schemeClr val="tx1"/>
                </a:solidFill>
              </a:rPr>
            </a:br>
            <a:br>
              <a:rPr lang="en-GB" sz="4000" dirty="0">
                <a:solidFill>
                  <a:schemeClr val="tx1"/>
                </a:solidFill>
              </a:rPr>
            </a:br>
            <a:r>
              <a:rPr lang="en-GB" sz="4000" dirty="0">
                <a:solidFill>
                  <a:schemeClr val="tx1"/>
                </a:solidFill>
              </a:rPr>
              <a:t>(ROI - research data creation) </a:t>
            </a:r>
            <a:br>
              <a:rPr lang="en-GB" sz="4000" dirty="0">
                <a:solidFill>
                  <a:schemeClr val="tx1"/>
                </a:solidFill>
              </a:rPr>
            </a:br>
            <a:r>
              <a:rPr lang="en-GB" sz="4000" dirty="0">
                <a:solidFill>
                  <a:schemeClr val="tx1"/>
                </a:solidFill>
              </a:rPr>
              <a:t>scenarios -Increase in returns </a:t>
            </a:r>
            <a:br>
              <a:rPr lang="en-GB" sz="4000" dirty="0">
                <a:solidFill>
                  <a:schemeClr val="tx1"/>
                </a:solidFill>
              </a:rPr>
            </a:br>
            <a:r>
              <a:rPr lang="en-GB" sz="4000" dirty="0">
                <a:solidFill>
                  <a:schemeClr val="tx1"/>
                </a:solidFill>
              </a:rPr>
              <a:t>on investment in data creation </a:t>
            </a:r>
            <a:br>
              <a:rPr lang="en-GB" sz="4000" dirty="0">
                <a:solidFill>
                  <a:schemeClr val="tx1"/>
                </a:solidFill>
              </a:rPr>
            </a:br>
            <a:r>
              <a:rPr lang="en-GB" sz="4000" dirty="0">
                <a:solidFill>
                  <a:schemeClr val="tx1"/>
                </a:solidFill>
              </a:rPr>
              <a:t>arising from additional use</a:t>
            </a:r>
            <a:br>
              <a:rPr lang="en-GB" sz="4000" dirty="0">
                <a:solidFill>
                  <a:schemeClr val="tx1"/>
                </a:solidFill>
              </a:rPr>
            </a:br>
            <a:r>
              <a:rPr lang="en-GB" sz="4000" dirty="0">
                <a:solidFill>
                  <a:schemeClr val="tx1"/>
                </a:solidFill>
              </a:rPr>
              <a:t>facilitated by ESDS -counterfactual </a:t>
            </a:r>
            <a:br>
              <a:rPr lang="en-GB" sz="4000" dirty="0">
                <a:solidFill>
                  <a:schemeClr val="tx1"/>
                </a:solidFill>
              </a:rPr>
            </a:br>
            <a:r>
              <a:rPr lang="en-GB" sz="4000" dirty="0">
                <a:solidFill>
                  <a:schemeClr val="tx1"/>
                </a:solidFill>
              </a:rPr>
              <a:t>													       </a:t>
            </a:r>
            <a:r>
              <a:rPr lang="en-GB" sz="4000" b="1" dirty="0">
                <a:solidFill>
                  <a:schemeClr val="tx1"/>
                </a:solidFill>
              </a:rPr>
              <a:t>up to 10 to 1</a:t>
            </a:r>
            <a:r>
              <a:rPr lang="en-GB" sz="4000" dirty="0">
                <a:solidFill>
                  <a:schemeClr val="accent2"/>
                </a:solidFill>
              </a:rPr>
              <a:t> </a:t>
            </a:r>
            <a:br>
              <a:rPr lang="en-GB" dirty="0">
                <a:solidFill>
                  <a:schemeClr val="accent2"/>
                </a:solidFill>
              </a:rPr>
            </a:br>
            <a:br>
              <a:rPr lang="en-GB" dirty="0">
                <a:solidFill>
                  <a:schemeClr val="accent2"/>
                </a:solidFill>
              </a:rPr>
            </a:br>
            <a:endParaRPr lang="en-US" dirty="0">
              <a:solidFill>
                <a:schemeClr val="accent2"/>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3309" y="4994045"/>
            <a:ext cx="4458202" cy="250566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6807" y="1902906"/>
            <a:ext cx="4531206" cy="1564814"/>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38554" y="1902906"/>
            <a:ext cx="11764108" cy="6660835"/>
          </a:xfrm>
        </p:spPr>
        <p:txBody>
          <a:bodyPr>
            <a:normAutofit/>
          </a:bodyPr>
          <a:lstStyle/>
          <a:p>
            <a:pPr algn="l">
              <a:defRPr/>
            </a:pPr>
            <a:br>
              <a:rPr lang="en-GB" sz="4000" dirty="0">
                <a:solidFill>
                  <a:schemeClr val="tx1"/>
                </a:solidFill>
              </a:rPr>
            </a:br>
            <a:br>
              <a:rPr lang="en-GB" sz="4000" dirty="0">
                <a:solidFill>
                  <a:schemeClr val="tx1"/>
                </a:solidFill>
              </a:rPr>
            </a:br>
            <a:br>
              <a:rPr lang="en-GB" sz="4000" dirty="0">
                <a:solidFill>
                  <a:schemeClr val="tx1"/>
                </a:solidFill>
              </a:rPr>
            </a:br>
            <a:br>
              <a:rPr lang="en-GB" dirty="0">
                <a:solidFill>
                  <a:schemeClr val="accent2"/>
                </a:solidFill>
              </a:rPr>
            </a:br>
            <a:br>
              <a:rPr lang="en-GB" dirty="0">
                <a:solidFill>
                  <a:schemeClr val="accent2"/>
                </a:solidFill>
              </a:rPr>
            </a:br>
            <a:endParaRPr lang="en-US" dirty="0">
              <a:solidFill>
                <a:schemeClr val="accent2"/>
              </a:solidFill>
            </a:endParaRPr>
          </a:p>
        </p:txBody>
      </p:sp>
      <p:sp>
        <p:nvSpPr>
          <p:cNvPr id="4" name="Rectangle 3"/>
          <p:cNvSpPr/>
          <p:nvPr/>
        </p:nvSpPr>
        <p:spPr>
          <a:xfrm>
            <a:off x="739280" y="449179"/>
            <a:ext cx="11763382" cy="830997"/>
          </a:xfrm>
          <a:prstGeom prst="rect">
            <a:avLst/>
          </a:prstGeom>
        </p:spPr>
        <p:txBody>
          <a:bodyPr wrap="square">
            <a:spAutoFit/>
          </a:bodyPr>
          <a:lstStyle/>
          <a:p>
            <a:r>
              <a:rPr lang="en-GB" sz="4800" dirty="0">
                <a:solidFill>
                  <a:schemeClr val="bg1"/>
                </a:solidFill>
              </a:rPr>
              <a:t>ESDS Study: Researcher Efficiency Gains</a:t>
            </a:r>
            <a:endParaRPr lang="en-GB" sz="4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7002" y="1942460"/>
            <a:ext cx="8539843" cy="5077744"/>
          </a:xfrm>
          <a:prstGeom prst="rect">
            <a:avLst/>
          </a:prstGeom>
        </p:spPr>
      </p:pic>
      <p:sp>
        <p:nvSpPr>
          <p:cNvPr id="5" name="TextBox 4"/>
          <p:cNvSpPr txBox="1"/>
          <p:nvPr/>
        </p:nvSpPr>
        <p:spPr>
          <a:xfrm>
            <a:off x="1226467" y="7756071"/>
            <a:ext cx="294954"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FFFFFF"/>
                </a:solidFill>
                <a:effectLst/>
                <a:uFillTx/>
                <a:latin typeface="Lato Heavy"/>
                <a:ea typeface="Lato Heavy"/>
                <a:cs typeface="Lato Heavy"/>
                <a:sym typeface="Lato Heavy"/>
              </a:rPr>
              <a:t>   </a:t>
            </a:r>
          </a:p>
        </p:txBody>
      </p:sp>
      <p:sp>
        <p:nvSpPr>
          <p:cNvPr id="6" name="Rectangle 5"/>
          <p:cNvSpPr/>
          <p:nvPr/>
        </p:nvSpPr>
        <p:spPr>
          <a:xfrm>
            <a:off x="1094013" y="7150836"/>
            <a:ext cx="10597243" cy="1200329"/>
          </a:xfrm>
          <a:prstGeom prst="rect">
            <a:avLst/>
          </a:prstGeom>
        </p:spPr>
        <p:txBody>
          <a:bodyPr wrap="square">
            <a:spAutoFit/>
          </a:bodyPr>
          <a:lstStyle/>
          <a:p>
            <a:endParaRPr lang="en-US" sz="1600" b="1" dirty="0"/>
          </a:p>
          <a:p>
            <a:r>
              <a:rPr lang="en-US" sz="2000" b="1" dirty="0"/>
              <a:t>Impact of using ESDS data and services on research efficiency</a:t>
            </a:r>
          </a:p>
          <a:p>
            <a:r>
              <a:rPr lang="en-US" sz="2000" b="1" dirty="0"/>
              <a:t> </a:t>
            </a:r>
            <a:r>
              <a:rPr lang="en-US" sz="1600" b="1" dirty="0"/>
              <a:t>(after Beagrie et al 2012, p77, Figure 15)</a:t>
            </a:r>
            <a:endParaRPr lang="en-GB" sz="1600" b="1" dirty="0"/>
          </a:p>
          <a:p>
            <a:r>
              <a:rPr lang="en-US" sz="1600" b="1" dirty="0"/>
              <a:t>Economic and Social Research Council © 2012 CC-BY licensed</a:t>
            </a:r>
            <a:endParaRPr lang="en-GB" sz="1600" b="1" dirty="0"/>
          </a:p>
        </p:txBody>
      </p:sp>
    </p:spTree>
    <p:extLst>
      <p:ext uri="{BB962C8B-B14F-4D97-AF65-F5344CB8AC3E}">
        <p14:creationId xmlns:p14="http://schemas.microsoft.com/office/powerpoint/2010/main" val="3274072213"/>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FFFFFF"/>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ato Regular"/>
        <a:ea typeface="Lato Regular"/>
        <a:cs typeface="Lato Regular"/>
      </a:majorFont>
      <a:minorFont>
        <a:latin typeface="Lato Regular"/>
        <a:ea typeface="Lato Regular"/>
        <a:cs typeface="Lato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420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La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600" b="1" i="0" u="none" strike="noStrike" cap="none" normalizeH="0" baseline="0" smtClean="0">
            <a:ln>
              <a:noFill/>
            </a:ln>
            <a:solidFill>
              <a:srgbClr val="000099"/>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600" b="1" i="0" u="none" strike="noStrike" cap="none" normalizeH="0" baseline="0" smtClean="0">
            <a:ln>
              <a:noFill/>
            </a:ln>
            <a:solidFill>
              <a:srgbClr val="000099"/>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ato Regular"/>
        <a:ea typeface="Lato Regular"/>
        <a:cs typeface="Lato Regular"/>
      </a:majorFont>
      <a:minorFont>
        <a:latin typeface="Lato Regular"/>
        <a:ea typeface="Lato Regular"/>
        <a:cs typeface="Lato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420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La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1866</TotalTime>
  <Words>807</Words>
  <Application>Microsoft Office PowerPoint</Application>
  <PresentationFormat>Custom</PresentationFormat>
  <Paragraphs>112</Paragraphs>
  <Slides>24</Slides>
  <Notes>13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ＭＳ Ｐゴシック</vt:lpstr>
      <vt:lpstr>Arial</vt:lpstr>
      <vt:lpstr>Avenir Roman</vt:lpstr>
      <vt:lpstr>Calibri</vt:lpstr>
      <vt:lpstr>Helvetica Light</vt:lpstr>
      <vt:lpstr>Lato</vt:lpstr>
      <vt:lpstr>Lato Heavy</vt:lpstr>
      <vt:lpstr>Lato Regular</vt:lpstr>
      <vt:lpstr>Lato Regular (Body)</vt:lpstr>
      <vt:lpstr>Lato Regular (Headings)</vt:lpstr>
      <vt:lpstr>Times New Roman</vt:lpstr>
      <vt:lpstr>White</vt:lpstr>
      <vt:lpstr>Custom Design</vt:lpstr>
      <vt:lpstr>PowerPoint Presentation</vt:lpstr>
      <vt:lpstr> </vt:lpstr>
      <vt:lpstr>Presentation Overview</vt:lpstr>
      <vt:lpstr>Previous Work </vt:lpstr>
      <vt:lpstr>Why measure value and (economic) impact?</vt:lpstr>
      <vt:lpstr>  John Houghton + Neil Beagrie 4 joint studies to date. 5th in progress. Methods applied to:         Economic &amp; Social Data Service (ESDS)     Archaeology Data Service     British Atmospheric Data Centre      European Bioinformatics Institute     Swiss Institute of Bioinformatics (in progress)    </vt:lpstr>
      <vt:lpstr>Best Practice from ESDS study</vt:lpstr>
      <vt:lpstr>ESDS Study: Return on Investment (ROI)   (ROI - service) Benefit/cost ratio of  net economic value to  ESDS operational costs                                      5.4 to 1    (ROI - research data creation)  scenarios -Increase in returns  on investment in data creation  arising from additional use facilitated by ESDS -counterfactual                      up to 10 to 1   </vt:lpstr>
      <vt:lpstr>     </vt:lpstr>
      <vt:lpstr>ESDS Study: Context</vt:lpstr>
      <vt:lpstr> </vt:lpstr>
      <vt:lpstr>Survey Q1</vt:lpstr>
      <vt:lpstr>Survey Q2</vt:lpstr>
      <vt:lpstr> </vt:lpstr>
      <vt:lpstr>Design criteria</vt:lpstr>
      <vt:lpstr>Toolkit Components</vt:lpstr>
      <vt:lpstr> </vt:lpstr>
      <vt:lpstr>Data Infrastructure is an appreciating asset  (in contrast to physical infrastructure which depreciates)</vt:lpstr>
      <vt:lpstr> Appreciating Assets  (from CESSDA SaW Cost-Benefit Advocacy Toolkit ROI Factsheet) </vt:lpstr>
      <vt:lpstr>Counter-factuals – “Costs of Inaction”</vt:lpstr>
      <vt:lpstr> ROI Factsheet – costs of inaction</vt:lpstr>
      <vt:lpstr>Data Archives have high efficiency gains for research, teaching and learning  </vt:lpstr>
      <vt:lpstr> Benefits Factsheet (4)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Beagrie</dc:creator>
  <cp:lastModifiedBy>Neil Beagrie</cp:lastModifiedBy>
  <cp:revision>195</cp:revision>
  <dcterms:modified xsi:type="dcterms:W3CDTF">2017-05-01T07:10:45Z</dcterms:modified>
</cp:coreProperties>
</file>