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63" r:id="rId3"/>
    <p:sldId id="264" r:id="rId4"/>
    <p:sldId id="266" r:id="rId5"/>
    <p:sldId id="272" r:id="rId6"/>
    <p:sldId id="265" r:id="rId7"/>
    <p:sldId id="267" r:id="rId8"/>
    <p:sldId id="295" r:id="rId9"/>
    <p:sldId id="268" r:id="rId10"/>
    <p:sldId id="273" r:id="rId11"/>
    <p:sldId id="287" r:id="rId12"/>
    <p:sldId id="282" r:id="rId13"/>
    <p:sldId id="283" r:id="rId14"/>
    <p:sldId id="284" r:id="rId15"/>
    <p:sldId id="285" r:id="rId16"/>
    <p:sldId id="286" r:id="rId17"/>
    <p:sldId id="281" r:id="rId18"/>
    <p:sldId id="275" r:id="rId19"/>
    <p:sldId id="276" r:id="rId20"/>
    <p:sldId id="277" r:id="rId21"/>
    <p:sldId id="278" r:id="rId22"/>
    <p:sldId id="279" r:id="rId23"/>
    <p:sldId id="280" r:id="rId24"/>
    <p:sldId id="288" r:id="rId25"/>
    <p:sldId id="289" r:id="rId26"/>
    <p:sldId id="290" r:id="rId27"/>
    <p:sldId id="291" r:id="rId28"/>
    <p:sldId id="292" r:id="rId29"/>
    <p:sldId id="293" r:id="rId30"/>
    <p:sldId id="294" r:id="rId31"/>
    <p:sldId id="262"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1pPr>
    <a:lvl2pPr marL="0" marR="0" indent="2286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2pPr>
    <a:lvl3pPr marL="0" marR="0" indent="4572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3pPr>
    <a:lvl4pPr marL="0" marR="0" indent="6858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4pPr>
    <a:lvl5pPr marL="0" marR="0" indent="9144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5pPr>
    <a:lvl6pPr marL="0" marR="0" indent="11430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6pPr>
    <a:lvl7pPr marL="0" marR="0" indent="13716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7pPr>
    <a:lvl8pPr marL="0" marR="0" indent="16002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8pPr>
    <a:lvl9pPr marL="0" marR="0" indent="18288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795" y="1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ebej\Documents\Book1%20graftabelaza%20predstavitev.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ebej\Documents\Book1%20graftabelaza%20predstavitev.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f_disk\tekoci_projekti_adp\SaW\t3_2\Model_indicators\nacioanalna_porocila\SaW_3_2_Graphs_v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nas.unil.ch\fors\G-DARIS\Projets\CESSDA%20SaW\WP3\3.2\General%20results_DAS%20protoactivit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s.unil.ch\fors\G-DARIS\Projets\CESSDA%20SaW\WP3\3.2\General%20results_DAS%20protoactivit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as.unil.ch\fors\G-DARIS\Projets\CESSDA%20SaW\WP3\3.2\General%20results_DAS%20protoactivi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0" i="0" baseline="0" dirty="0">
                <a:effectLst/>
              </a:rPr>
              <a:t> </a:t>
            </a:r>
            <a:endParaRPr lang="sl-SI" sz="1800" dirty="0">
              <a:effectLst/>
            </a:endParaRPr>
          </a:p>
          <a:p>
            <a:pPr>
              <a:defRPr/>
            </a:pPr>
            <a:r>
              <a:rPr lang="en-GB" sz="2400" b="0" i="0" baseline="0" dirty="0" smtClean="0">
                <a:effectLst/>
              </a:rPr>
              <a:t>Development </a:t>
            </a:r>
            <a:r>
              <a:rPr lang="en-GB" sz="2400" b="0" i="0" baseline="0" dirty="0">
                <a:effectLst/>
              </a:rPr>
              <a:t>of research data production in SSH by CESSDA Membership status</a:t>
            </a:r>
            <a:endParaRPr lang="sl-SI" sz="18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3.8496199831597779E-2"/>
          <c:y val="0.11409578526850728"/>
          <c:w val="0.94948472256611116"/>
          <c:h val="0.6280846150510524"/>
        </c:manualLayout>
      </c:layout>
      <c:barChart>
        <c:barDir val="col"/>
        <c:grouping val="clustered"/>
        <c:varyColors val="0"/>
        <c:ser>
          <c:idx val="0"/>
          <c:order val="0"/>
          <c:tx>
            <c:strRef>
              <c:f>Sheet1!$D$2:$D$4</c:f>
              <c:strCache>
                <c:ptCount val="3"/>
                <c:pt idx="2">
                  <c:v>Underdeveloped: Rare or no data producing research projects</c:v>
                </c:pt>
              </c:strCache>
            </c:strRef>
          </c:tx>
          <c:spPr>
            <a:solidFill>
              <a:schemeClr val="accent1">
                <a:lumMod val="20000"/>
                <a:lumOff val="80000"/>
              </a:schemeClr>
            </a:solidFill>
            <a:ln>
              <a:solidFill>
                <a:schemeClr val="accent5">
                  <a:lumMod val="75000"/>
                </a:schemeClr>
              </a:solidFill>
            </a:ln>
            <a:effectLst/>
          </c:spPr>
          <c:invertIfNegative val="0"/>
          <c:cat>
            <c:multiLvlStrRef>
              <c:f>Sheet1!$B$5:$C$7</c:f>
              <c:multiLvlStrCache>
                <c:ptCount val="3"/>
                <c:lvl>
                  <c:pt idx="0">
                    <c:v>Yes</c:v>
                  </c:pt>
                  <c:pt idx="1">
                    <c:v>Aspiring</c:v>
                  </c:pt>
                  <c:pt idx="2">
                    <c:v>No or initial</c:v>
                  </c:pt>
                </c:lvl>
                <c:lvl>
                  <c:pt idx="0">
                    <c:v>CESSDA member</c:v>
                  </c:pt>
                </c:lvl>
              </c:multiLvlStrCache>
            </c:multiLvlStrRef>
          </c:cat>
          <c:val>
            <c:numRef>
              <c:f>Sheet1!$D$5:$D$7</c:f>
              <c:numCache>
                <c:formatCode>General</c:formatCode>
                <c:ptCount val="3"/>
                <c:pt idx="0">
                  <c:v>1</c:v>
                </c:pt>
                <c:pt idx="1">
                  <c:v>3</c:v>
                </c:pt>
                <c:pt idx="2">
                  <c:v>5</c:v>
                </c:pt>
              </c:numCache>
            </c:numRef>
          </c:val>
          <c:extLst>
            <c:ext xmlns:c16="http://schemas.microsoft.com/office/drawing/2014/chart" uri="{C3380CC4-5D6E-409C-BE32-E72D297353CC}">
              <c16:uniqueId val="{00000000-F97B-4B8B-86BC-49B94168DB86}"/>
            </c:ext>
          </c:extLst>
        </c:ser>
        <c:ser>
          <c:idx val="1"/>
          <c:order val="1"/>
          <c:tx>
            <c:strRef>
              <c:f>Sheet1!$E$2:$E$4</c:f>
              <c:strCache>
                <c:ptCount val="3"/>
                <c:pt idx="2">
                  <c:v>Developing: Some examples of research excellence, some examples of international collaborative research</c:v>
                </c:pt>
              </c:strCache>
            </c:strRef>
          </c:tx>
          <c:spPr>
            <a:solidFill>
              <a:schemeClr val="accent1">
                <a:lumMod val="60000"/>
                <a:lumOff val="40000"/>
              </a:schemeClr>
            </a:solidFill>
            <a:ln>
              <a:noFill/>
            </a:ln>
            <a:effectLst/>
          </c:spPr>
          <c:invertIfNegative val="0"/>
          <c:cat>
            <c:multiLvlStrRef>
              <c:f>Sheet1!$B$5:$C$7</c:f>
              <c:multiLvlStrCache>
                <c:ptCount val="3"/>
                <c:lvl>
                  <c:pt idx="0">
                    <c:v>Yes</c:v>
                  </c:pt>
                  <c:pt idx="1">
                    <c:v>Aspiring</c:v>
                  </c:pt>
                  <c:pt idx="2">
                    <c:v>No or initial</c:v>
                  </c:pt>
                </c:lvl>
                <c:lvl>
                  <c:pt idx="0">
                    <c:v>CESSDA member</c:v>
                  </c:pt>
                </c:lvl>
              </c:multiLvlStrCache>
            </c:multiLvlStrRef>
          </c:cat>
          <c:val>
            <c:numRef>
              <c:f>Sheet1!$E$5:$E$7</c:f>
              <c:numCache>
                <c:formatCode>General</c:formatCode>
                <c:ptCount val="3"/>
                <c:pt idx="0">
                  <c:v>2</c:v>
                </c:pt>
                <c:pt idx="1">
                  <c:v>4</c:v>
                </c:pt>
                <c:pt idx="2">
                  <c:v>1</c:v>
                </c:pt>
              </c:numCache>
            </c:numRef>
          </c:val>
          <c:extLst>
            <c:ext xmlns:c16="http://schemas.microsoft.com/office/drawing/2014/chart" uri="{C3380CC4-5D6E-409C-BE32-E72D297353CC}">
              <c16:uniqueId val="{00000001-F97B-4B8B-86BC-49B94168DB86}"/>
            </c:ext>
          </c:extLst>
        </c:ser>
        <c:ser>
          <c:idx val="2"/>
          <c:order val="2"/>
          <c:tx>
            <c:strRef>
              <c:f>Sheet1!$F$2:$F$4</c:f>
              <c:strCache>
                <c:ptCount val="3"/>
                <c:pt idx="2">
                  <c:v>Developed: Well established streams of research traditions, national and international</c:v>
                </c:pt>
              </c:strCache>
            </c:strRef>
          </c:tx>
          <c:spPr>
            <a:solidFill>
              <a:schemeClr val="accent1">
                <a:lumMod val="75000"/>
              </a:schemeClr>
            </a:solidFill>
            <a:ln>
              <a:noFill/>
            </a:ln>
            <a:effectLst/>
          </c:spPr>
          <c:invertIfNegative val="0"/>
          <c:cat>
            <c:multiLvlStrRef>
              <c:f>Sheet1!$B$5:$C$7</c:f>
              <c:multiLvlStrCache>
                <c:ptCount val="3"/>
                <c:lvl>
                  <c:pt idx="0">
                    <c:v>Yes</c:v>
                  </c:pt>
                  <c:pt idx="1">
                    <c:v>Aspiring</c:v>
                  </c:pt>
                  <c:pt idx="2">
                    <c:v>No or initial</c:v>
                  </c:pt>
                </c:lvl>
                <c:lvl>
                  <c:pt idx="0">
                    <c:v>CESSDA member</c:v>
                  </c:pt>
                </c:lvl>
              </c:multiLvlStrCache>
            </c:multiLvlStrRef>
          </c:cat>
          <c:val>
            <c:numRef>
              <c:f>Sheet1!$F$5:$F$7</c:f>
              <c:numCache>
                <c:formatCode>General</c:formatCode>
                <c:ptCount val="3"/>
                <c:pt idx="0">
                  <c:v>11</c:v>
                </c:pt>
                <c:pt idx="1">
                  <c:v>5</c:v>
                </c:pt>
                <c:pt idx="2">
                  <c:v>1</c:v>
                </c:pt>
              </c:numCache>
            </c:numRef>
          </c:val>
          <c:extLst>
            <c:ext xmlns:c16="http://schemas.microsoft.com/office/drawing/2014/chart" uri="{C3380CC4-5D6E-409C-BE32-E72D297353CC}">
              <c16:uniqueId val="{00000002-F97B-4B8B-86BC-49B94168DB86}"/>
            </c:ext>
          </c:extLst>
        </c:ser>
        <c:dLbls>
          <c:showLegendKey val="0"/>
          <c:showVal val="0"/>
          <c:showCatName val="0"/>
          <c:showSerName val="0"/>
          <c:showPercent val="0"/>
          <c:showBubbleSize val="0"/>
        </c:dLbls>
        <c:gapWidth val="219"/>
        <c:overlap val="-27"/>
        <c:axId val="185382560"/>
        <c:axId val="185379232"/>
      </c:barChart>
      <c:catAx>
        <c:axId val="1853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l-SI"/>
          </a:p>
        </c:txPr>
        <c:crossAx val="185379232"/>
        <c:crosses val="autoZero"/>
        <c:auto val="1"/>
        <c:lblAlgn val="ctr"/>
        <c:lblOffset val="100"/>
        <c:noMultiLvlLbl val="0"/>
      </c:catAx>
      <c:valAx>
        <c:axId val="18537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5382560"/>
        <c:crosses val="autoZero"/>
        <c:crossBetween val="between"/>
      </c:valAx>
      <c:spPr>
        <a:noFill/>
        <a:ln>
          <a:noFill/>
        </a:ln>
        <a:effectLst/>
      </c:spPr>
    </c:plotArea>
    <c:legend>
      <c:legendPos val="b"/>
      <c:layout>
        <c:manualLayout>
          <c:xMode val="edge"/>
          <c:yMode val="edge"/>
          <c:x val="0"/>
          <c:y val="0.8462539568915467"/>
          <c:w val="0.99998930915320372"/>
          <c:h val="0.153746043108453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 </a:t>
            </a:r>
            <a:endParaRPr lang="sl-SI" dirty="0">
              <a:effectLst/>
            </a:endParaRPr>
          </a:p>
          <a:p>
            <a:pPr>
              <a:defRPr/>
            </a:pPr>
            <a:r>
              <a:rPr lang="en-GB" sz="3200" b="1" i="0" u="none" strike="noStrike" baseline="0" dirty="0">
                <a:effectLst/>
              </a:rPr>
              <a:t>Summary RDM policy requirements by CESSDA Membership status</a:t>
            </a:r>
            <a:endParaRPr lang="sl-SI" sz="32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3.051864239321532E-2"/>
          <c:y val="0.22272963513070809"/>
          <c:w val="0.96008941328203345"/>
          <c:h val="0.3955672802421788"/>
        </c:manualLayout>
      </c:layout>
      <c:barChart>
        <c:barDir val="col"/>
        <c:grouping val="clustered"/>
        <c:varyColors val="0"/>
        <c:ser>
          <c:idx val="0"/>
          <c:order val="0"/>
          <c:tx>
            <c:strRef>
              <c:f>'Sheet1 (2)'!$D$2:$D$4</c:f>
              <c:strCache>
                <c:ptCount val="3"/>
                <c:pt idx="0">
                  <c:v>Policy of data sharing </c:v>
                </c:pt>
                <c:pt idx="1">
                  <c:v>Non-existent: Not aware of the need, not seen as a priority</c:v>
                </c:pt>
              </c:strCache>
            </c:strRef>
          </c:tx>
          <c:spPr>
            <a:solidFill>
              <a:schemeClr val="accent1">
                <a:lumMod val="20000"/>
                <a:lumOff val="80000"/>
              </a:schemeClr>
            </a:solidFill>
            <a:ln>
              <a:solidFill>
                <a:schemeClr val="accent5">
                  <a:lumMod val="75000"/>
                </a:schemeClr>
              </a:solidFill>
            </a:ln>
            <a:effectLst/>
          </c:spPr>
          <c:invertIfNegative val="0"/>
          <c:cat>
            <c:multiLvlStrRef>
              <c:f>'Sheet1 (2)'!$B$5:$C$7</c:f>
              <c:multiLvlStrCache>
                <c:ptCount val="3"/>
                <c:lvl>
                  <c:pt idx="0">
                    <c:v>Yes</c:v>
                  </c:pt>
                  <c:pt idx="1">
                    <c:v>Aspiring</c:v>
                  </c:pt>
                  <c:pt idx="2">
                    <c:v>No or initial</c:v>
                  </c:pt>
                </c:lvl>
                <c:lvl>
                  <c:pt idx="0">
                    <c:v>CESSDA member</c:v>
                  </c:pt>
                </c:lvl>
              </c:multiLvlStrCache>
            </c:multiLvlStrRef>
          </c:cat>
          <c:val>
            <c:numRef>
              <c:f>'Sheet1 (2)'!$D$5:$D$7</c:f>
              <c:numCache>
                <c:formatCode>General</c:formatCode>
                <c:ptCount val="3"/>
                <c:pt idx="0">
                  <c:v>1</c:v>
                </c:pt>
                <c:pt idx="1">
                  <c:v>5</c:v>
                </c:pt>
                <c:pt idx="2">
                  <c:v>3</c:v>
                </c:pt>
              </c:numCache>
            </c:numRef>
          </c:val>
          <c:extLst>
            <c:ext xmlns:c16="http://schemas.microsoft.com/office/drawing/2014/chart" uri="{C3380CC4-5D6E-409C-BE32-E72D297353CC}">
              <c16:uniqueId val="{00000000-8839-45C6-A38E-4F43BE2363DB}"/>
            </c:ext>
          </c:extLst>
        </c:ser>
        <c:ser>
          <c:idx val="1"/>
          <c:order val="1"/>
          <c:tx>
            <c:strRef>
              <c:f>'Sheet1 (2)'!$E$2:$E$4</c:f>
              <c:strCache>
                <c:ptCount val="3"/>
                <c:pt idx="0">
                  <c:v>Policy of data sharing </c:v>
                </c:pt>
                <c:pt idx="1">
                  <c:v>Emerging: Declared awareness about importance and intentions of formulation of policy principles and strategy</c:v>
                </c:pt>
              </c:strCache>
            </c:strRef>
          </c:tx>
          <c:spPr>
            <a:solidFill>
              <a:schemeClr val="accent1">
                <a:lumMod val="60000"/>
                <a:lumOff val="40000"/>
              </a:schemeClr>
            </a:solidFill>
            <a:ln>
              <a:noFill/>
            </a:ln>
            <a:effectLst/>
          </c:spPr>
          <c:invertIfNegative val="0"/>
          <c:cat>
            <c:multiLvlStrRef>
              <c:f>'Sheet1 (2)'!$B$5:$C$7</c:f>
              <c:multiLvlStrCache>
                <c:ptCount val="3"/>
                <c:lvl>
                  <c:pt idx="0">
                    <c:v>Yes</c:v>
                  </c:pt>
                  <c:pt idx="1">
                    <c:v>Aspiring</c:v>
                  </c:pt>
                  <c:pt idx="2">
                    <c:v>No or initial</c:v>
                  </c:pt>
                </c:lvl>
                <c:lvl>
                  <c:pt idx="0">
                    <c:v>CESSDA member</c:v>
                  </c:pt>
                </c:lvl>
              </c:multiLvlStrCache>
            </c:multiLvlStrRef>
          </c:cat>
          <c:val>
            <c:numRef>
              <c:f>'Sheet1 (2)'!$E$5:$E$7</c:f>
              <c:numCache>
                <c:formatCode>General</c:formatCode>
                <c:ptCount val="3"/>
                <c:pt idx="0">
                  <c:v>6</c:v>
                </c:pt>
                <c:pt idx="1">
                  <c:v>5</c:v>
                </c:pt>
                <c:pt idx="2">
                  <c:v>4</c:v>
                </c:pt>
              </c:numCache>
            </c:numRef>
          </c:val>
          <c:extLst>
            <c:ext xmlns:c16="http://schemas.microsoft.com/office/drawing/2014/chart" uri="{C3380CC4-5D6E-409C-BE32-E72D297353CC}">
              <c16:uniqueId val="{00000001-8839-45C6-A38E-4F43BE2363DB}"/>
            </c:ext>
          </c:extLst>
        </c:ser>
        <c:ser>
          <c:idx val="2"/>
          <c:order val="2"/>
          <c:tx>
            <c:strRef>
              <c:f>'Sheet1 (2)'!$F$2:$F$4</c:f>
              <c:strCache>
                <c:ptCount val="3"/>
                <c:pt idx="0">
                  <c:v>Policy of data sharing </c:v>
                </c:pt>
                <c:pt idx="1">
                  <c:v>Developed: Partially or fully operationalized strategy and policy developed and implemented on key aspects</c:v>
                </c:pt>
              </c:strCache>
            </c:strRef>
          </c:tx>
          <c:spPr>
            <a:solidFill>
              <a:schemeClr val="accent1">
                <a:lumMod val="75000"/>
              </a:schemeClr>
            </a:solidFill>
            <a:ln>
              <a:noFill/>
            </a:ln>
            <a:effectLst/>
          </c:spPr>
          <c:invertIfNegative val="0"/>
          <c:cat>
            <c:multiLvlStrRef>
              <c:f>'Sheet1 (2)'!$B$5:$C$7</c:f>
              <c:multiLvlStrCache>
                <c:ptCount val="3"/>
                <c:lvl>
                  <c:pt idx="0">
                    <c:v>Yes</c:v>
                  </c:pt>
                  <c:pt idx="1">
                    <c:v>Aspiring</c:v>
                  </c:pt>
                  <c:pt idx="2">
                    <c:v>No or initial</c:v>
                  </c:pt>
                </c:lvl>
                <c:lvl>
                  <c:pt idx="0">
                    <c:v>CESSDA member</c:v>
                  </c:pt>
                </c:lvl>
              </c:multiLvlStrCache>
            </c:multiLvlStrRef>
          </c:cat>
          <c:val>
            <c:numRef>
              <c:f>'Sheet1 (2)'!$F$5:$F$7</c:f>
              <c:numCache>
                <c:formatCode>General</c:formatCode>
                <c:ptCount val="3"/>
                <c:pt idx="0">
                  <c:v>7</c:v>
                </c:pt>
                <c:pt idx="1">
                  <c:v>2</c:v>
                </c:pt>
                <c:pt idx="2">
                  <c:v>0</c:v>
                </c:pt>
              </c:numCache>
            </c:numRef>
          </c:val>
          <c:extLst>
            <c:ext xmlns:c16="http://schemas.microsoft.com/office/drawing/2014/chart" uri="{C3380CC4-5D6E-409C-BE32-E72D297353CC}">
              <c16:uniqueId val="{00000002-8839-45C6-A38E-4F43BE2363DB}"/>
            </c:ext>
          </c:extLst>
        </c:ser>
        <c:dLbls>
          <c:showLegendKey val="0"/>
          <c:showVal val="0"/>
          <c:showCatName val="0"/>
          <c:showSerName val="0"/>
          <c:showPercent val="0"/>
          <c:showBubbleSize val="0"/>
        </c:dLbls>
        <c:gapWidth val="219"/>
        <c:overlap val="-27"/>
        <c:axId val="185382560"/>
        <c:axId val="185379232"/>
      </c:barChart>
      <c:catAx>
        <c:axId val="1853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crossAx val="185379232"/>
        <c:crosses val="autoZero"/>
        <c:auto val="1"/>
        <c:lblAlgn val="ctr"/>
        <c:lblOffset val="100"/>
        <c:noMultiLvlLbl val="0"/>
      </c:catAx>
      <c:valAx>
        <c:axId val="18537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5382560"/>
        <c:crosses val="autoZero"/>
        <c:crossBetween val="between"/>
      </c:valAx>
      <c:spPr>
        <a:noFill/>
        <a:ln>
          <a:noFill/>
        </a:ln>
        <a:effectLst/>
      </c:spPr>
    </c:plotArea>
    <c:legend>
      <c:legendPos val="b"/>
      <c:layout>
        <c:manualLayout>
          <c:xMode val="edge"/>
          <c:yMode val="edge"/>
          <c:x val="3.8701877172760177E-2"/>
          <c:y val="0.74829216145583155"/>
          <c:w val="0.90940684982519315"/>
          <c:h val="0.251707838544168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75692072083592"/>
          <c:y val="7.8472513572133973E-2"/>
          <c:w val="0.47979255250265573"/>
          <c:h val="0.87872250624351256"/>
        </c:manualLayout>
      </c:layout>
      <c:radarChart>
        <c:radarStyle val="marker"/>
        <c:varyColors val="0"/>
        <c:ser>
          <c:idx val="0"/>
          <c:order val="0"/>
          <c:tx>
            <c:strRef>
              <c:f>Total!$D$9</c:f>
              <c:strCache>
                <c:ptCount val="1"/>
                <c:pt idx="0">
                  <c:v>CESSDA member: Yes</c:v>
                </c:pt>
              </c:strCache>
            </c:strRef>
          </c:tx>
          <c:spPr>
            <a:ln w="15875" cap="rnd">
              <a:solidFill>
                <a:schemeClr val="accent1"/>
              </a:solidFill>
              <a:round/>
            </a:ln>
            <a:effectLst>
              <a:outerShdw blurRad="38100" dist="25400" dir="5400000" rotWithShape="0">
                <a:srgbClr val="000000">
                  <a:alpha val="50000"/>
                </a:srgbClr>
              </a:outerShdw>
            </a:effectLst>
          </c:spPr>
          <c:marker>
            <c:symbol val="circle"/>
            <c:size val="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38100" dist="25400" dir="5400000" rotWithShape="0">
                  <a:srgbClr val="000000">
                    <a:alpha val="50000"/>
                  </a:srgbClr>
                </a:outerShdw>
              </a:effectLst>
            </c:spPr>
          </c:marker>
          <c:cat>
            <c:strRef>
              <c:f>Total!$C$10:$C$15</c:f>
              <c:strCache>
                <c:ptCount val="6"/>
                <c:pt idx="0">
                  <c:v>Development of social science sector</c:v>
                </c:pt>
                <c:pt idx="1">
                  <c:v>Development of research data production in SSH</c:v>
                </c:pt>
                <c:pt idx="2">
                  <c:v>Overarching strategy and policy to enable sustainable data access and sharing of publicly financed social science research data</c:v>
                </c:pt>
                <c:pt idx="3">
                  <c:v>A description of ethical and legal framework important for data sharing</c:v>
                </c:pt>
                <c:pt idx="4">
                  <c:v>Data sharing culture: proportion sharing and accessing data, formality and transparence of routines of, and attitudes to data sharing</c:v>
                </c:pt>
                <c:pt idx="5">
                  <c:v>Enablers for data sharing</c:v>
                </c:pt>
              </c:strCache>
            </c:strRef>
          </c:cat>
          <c:val>
            <c:numRef>
              <c:f>Total!$D$10:$D$15</c:f>
              <c:numCache>
                <c:formatCode>###0.00</c:formatCode>
                <c:ptCount val="6"/>
                <c:pt idx="0">
                  <c:v>1.4666666666666668</c:v>
                </c:pt>
                <c:pt idx="1">
                  <c:v>1.7142857142857142</c:v>
                </c:pt>
                <c:pt idx="2">
                  <c:v>1.4285714285714288</c:v>
                </c:pt>
                <c:pt idx="3">
                  <c:v>1.5714285714285716</c:v>
                </c:pt>
                <c:pt idx="4" formatCode="####.00">
                  <c:v>0.92857142857142838</c:v>
                </c:pt>
                <c:pt idx="5">
                  <c:v>1.2000000000000004</c:v>
                </c:pt>
              </c:numCache>
            </c:numRef>
          </c:val>
          <c:extLst>
            <c:ext xmlns:c16="http://schemas.microsoft.com/office/drawing/2014/chart" uri="{C3380CC4-5D6E-409C-BE32-E72D297353CC}">
              <c16:uniqueId val="{00000000-1869-4DA7-B0C6-337C9E8C4621}"/>
            </c:ext>
          </c:extLst>
        </c:ser>
        <c:ser>
          <c:idx val="1"/>
          <c:order val="1"/>
          <c:tx>
            <c:strRef>
              <c:f>Total!$E$9</c:f>
              <c:strCache>
                <c:ptCount val="1"/>
                <c:pt idx="0">
                  <c:v>Aspiring</c:v>
                </c:pt>
              </c:strCache>
            </c:strRef>
          </c:tx>
          <c:spPr>
            <a:ln w="15875" cap="rnd">
              <a:solidFill>
                <a:srgbClr val="FFC000"/>
              </a:solidFill>
              <a:round/>
            </a:ln>
            <a:effectLst>
              <a:outerShdw blurRad="38100" dist="25400" dir="5400000" rotWithShape="0">
                <a:srgbClr val="000000">
                  <a:alpha val="50000"/>
                </a:srgbClr>
              </a:outerShdw>
            </a:effectLst>
          </c:spPr>
          <c:marker>
            <c:symbol val="circle"/>
            <c:size val="4"/>
            <c:spPr>
              <a:solidFill>
                <a:schemeClr val="accent1">
                  <a:lumMod val="40000"/>
                  <a:lumOff val="60000"/>
                </a:schemeClr>
              </a:solidFill>
              <a:ln w="9525" cap="flat" cmpd="sng" algn="ctr">
                <a:solidFill>
                  <a:srgbClr val="FFC000"/>
                </a:solidFill>
                <a:round/>
              </a:ln>
              <a:effectLst>
                <a:outerShdw blurRad="38100" dist="25400" dir="5400000" rotWithShape="0">
                  <a:srgbClr val="000000">
                    <a:alpha val="50000"/>
                  </a:srgbClr>
                </a:outerShdw>
              </a:effectLst>
            </c:spPr>
          </c:marker>
          <c:cat>
            <c:strRef>
              <c:f>Total!$C$10:$C$15</c:f>
              <c:strCache>
                <c:ptCount val="6"/>
                <c:pt idx="0">
                  <c:v>Development of social science sector</c:v>
                </c:pt>
                <c:pt idx="1">
                  <c:v>Development of research data production in SSH</c:v>
                </c:pt>
                <c:pt idx="2">
                  <c:v>Overarching strategy and policy to enable sustainable data access and sharing of publicly financed social science research data</c:v>
                </c:pt>
                <c:pt idx="3">
                  <c:v>A description of ethical and legal framework important for data sharing</c:v>
                </c:pt>
                <c:pt idx="4">
                  <c:v>Data sharing culture: proportion sharing and accessing data, formality and transparence of routines of, and attitudes to data sharing</c:v>
                </c:pt>
                <c:pt idx="5">
                  <c:v>Enablers for data sharing</c:v>
                </c:pt>
              </c:strCache>
            </c:strRef>
          </c:cat>
          <c:val>
            <c:numRef>
              <c:f>Total!$E$10:$E$15</c:f>
              <c:numCache>
                <c:formatCode>###0.00</c:formatCode>
                <c:ptCount val="6"/>
                <c:pt idx="0">
                  <c:v>1.0833333333333335</c:v>
                </c:pt>
                <c:pt idx="1">
                  <c:v>1.1666666666666665</c:v>
                </c:pt>
                <c:pt idx="2" formatCode="####.00">
                  <c:v>0.74999999999999989</c:v>
                </c:pt>
                <c:pt idx="3">
                  <c:v>1.1666666666666667</c:v>
                </c:pt>
                <c:pt idx="4" formatCode="####.00">
                  <c:v>0.83333333333333326</c:v>
                </c:pt>
                <c:pt idx="5">
                  <c:v>1.0833333333333333</c:v>
                </c:pt>
              </c:numCache>
            </c:numRef>
          </c:val>
          <c:extLst>
            <c:ext xmlns:c16="http://schemas.microsoft.com/office/drawing/2014/chart" uri="{C3380CC4-5D6E-409C-BE32-E72D297353CC}">
              <c16:uniqueId val="{00000001-1869-4DA7-B0C6-337C9E8C4621}"/>
            </c:ext>
          </c:extLst>
        </c:ser>
        <c:ser>
          <c:idx val="2"/>
          <c:order val="2"/>
          <c:tx>
            <c:strRef>
              <c:f>Total!$F$9</c:f>
              <c:strCache>
                <c:ptCount val="1"/>
                <c:pt idx="0">
                  <c:v>No or initial</c:v>
                </c:pt>
              </c:strCache>
            </c:strRef>
          </c:tx>
          <c:spPr>
            <a:ln w="15875" cap="rnd">
              <a:solidFill>
                <a:srgbClr val="00B050"/>
              </a:solidFill>
              <a:round/>
            </a:ln>
            <a:effectLst>
              <a:outerShdw blurRad="38100" dist="25400" dir="5400000" rotWithShape="0">
                <a:srgbClr val="000000">
                  <a:alpha val="50000"/>
                </a:srgbClr>
              </a:outerShdw>
            </a:effectLst>
          </c:spPr>
          <c:marker>
            <c:symbol val="circle"/>
            <c:size val="4"/>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00B050"/>
                </a:solidFill>
                <a:round/>
              </a:ln>
              <a:effectLst>
                <a:outerShdw blurRad="38100" dist="25400" dir="5400000" rotWithShape="0">
                  <a:srgbClr val="000000">
                    <a:alpha val="50000"/>
                  </a:srgbClr>
                </a:outerShdw>
              </a:effectLst>
            </c:spPr>
          </c:marker>
          <c:cat>
            <c:strRef>
              <c:f>Total!$C$10:$C$15</c:f>
              <c:strCache>
                <c:ptCount val="6"/>
                <c:pt idx="0">
                  <c:v>Development of social science sector</c:v>
                </c:pt>
                <c:pt idx="1">
                  <c:v>Development of research data production in SSH</c:v>
                </c:pt>
                <c:pt idx="2">
                  <c:v>Overarching strategy and policy to enable sustainable data access and sharing of publicly financed social science research data</c:v>
                </c:pt>
                <c:pt idx="3">
                  <c:v>A description of ethical and legal framework important for data sharing</c:v>
                </c:pt>
                <c:pt idx="4">
                  <c:v>Data sharing culture: proportion sharing and accessing data, formality and transparence of routines of, and attitudes to data sharing</c:v>
                </c:pt>
                <c:pt idx="5">
                  <c:v>Enablers for data sharing</c:v>
                </c:pt>
              </c:strCache>
            </c:strRef>
          </c:cat>
          <c:val>
            <c:numRef>
              <c:f>Total!$F$10:$F$15</c:f>
              <c:numCache>
                <c:formatCode>####.00</c:formatCode>
                <c:ptCount val="6"/>
                <c:pt idx="0">
                  <c:v>0.5714285714285714</c:v>
                </c:pt>
                <c:pt idx="1">
                  <c:v>0.4285714285714286</c:v>
                </c:pt>
                <c:pt idx="2">
                  <c:v>0.5714285714285714</c:v>
                </c:pt>
                <c:pt idx="3">
                  <c:v>0.85714285714285721</c:v>
                </c:pt>
                <c:pt idx="4" formatCode="###0.00">
                  <c:v>1.4285714285714286</c:v>
                </c:pt>
                <c:pt idx="5">
                  <c:v>0.5714285714285714</c:v>
                </c:pt>
              </c:numCache>
            </c:numRef>
          </c:val>
          <c:extLst>
            <c:ext xmlns:c16="http://schemas.microsoft.com/office/drawing/2014/chart" uri="{C3380CC4-5D6E-409C-BE32-E72D297353CC}">
              <c16:uniqueId val="{00000002-1869-4DA7-B0C6-337C9E8C4621}"/>
            </c:ext>
          </c:extLst>
        </c:ser>
        <c:dLbls>
          <c:showLegendKey val="0"/>
          <c:showVal val="0"/>
          <c:showCatName val="0"/>
          <c:showSerName val="0"/>
          <c:showPercent val="0"/>
          <c:showBubbleSize val="0"/>
        </c:dLbls>
        <c:axId val="156138496"/>
        <c:axId val="156598848"/>
      </c:radarChart>
      <c:catAx>
        <c:axId val="1561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sl-SI"/>
          </a:p>
        </c:txPr>
        <c:crossAx val="156598848"/>
        <c:crosses val="autoZero"/>
        <c:auto val="1"/>
        <c:lblAlgn val="ctr"/>
        <c:lblOffset val="100"/>
        <c:noMultiLvlLbl val="0"/>
      </c:catAx>
      <c:valAx>
        <c:axId val="156598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sl-SI"/>
          </a:p>
        </c:txPr>
        <c:crossAx val="156138496"/>
        <c:crosses val="autoZero"/>
        <c:crossBetween val="between"/>
        <c:majorUnit val="1"/>
      </c:valAx>
      <c:spPr>
        <a:noFill/>
        <a:ln>
          <a:noFill/>
        </a:ln>
        <a:effectLst/>
      </c:spPr>
    </c:plotArea>
    <c:legend>
      <c:legendPos val="b"/>
      <c:layout>
        <c:manualLayout>
          <c:xMode val="edge"/>
          <c:yMode val="edge"/>
          <c:x val="0.59170621357108921"/>
          <c:y val="0.88654809682575897"/>
          <c:w val="0.40747599113166316"/>
          <c:h val="3.81296610124520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Feuil3!$B$1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Feuil3!$B$2:$B$9</c:f>
            </c:numRef>
          </c:val>
          <c:extLst>
            <c:ext xmlns:c16="http://schemas.microsoft.com/office/drawing/2014/chart" uri="{C3380CC4-5D6E-409C-BE32-E72D297353CC}">
              <c16:uniqueId val="{00000000-D651-415E-892B-1001EFB8CC12}"/>
            </c:ext>
          </c:extLst>
        </c:ser>
        <c:ser>
          <c:idx val="1"/>
          <c:order val="1"/>
          <c:tx>
            <c:strRef>
              <c:f>Feuil3!$C$1</c:f>
              <c:strCache>
                <c:ptCount val="1"/>
                <c:pt idx="0">
                  <c:v>DAS-activities</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Feuil3!$C$2:$C$9</c:f>
              <c:numCache>
                <c:formatCode>0.0</c:formatCode>
                <c:ptCount val="8"/>
                <c:pt idx="0">
                  <c:v>0.375</c:v>
                </c:pt>
                <c:pt idx="1">
                  <c:v>0.625</c:v>
                </c:pt>
                <c:pt idx="2">
                  <c:v>0.625</c:v>
                </c:pt>
                <c:pt idx="3">
                  <c:v>1</c:v>
                </c:pt>
                <c:pt idx="4">
                  <c:v>1</c:v>
                </c:pt>
                <c:pt idx="5">
                  <c:v>1.5</c:v>
                </c:pt>
                <c:pt idx="6">
                  <c:v>1.75</c:v>
                </c:pt>
                <c:pt idx="7">
                  <c:v>2</c:v>
                </c:pt>
              </c:numCache>
            </c:numRef>
          </c:val>
          <c:extLst>
            <c:ext xmlns:c16="http://schemas.microsoft.com/office/drawing/2014/chart" uri="{C3380CC4-5D6E-409C-BE32-E72D297353CC}">
              <c16:uniqueId val="{00000001-D651-415E-892B-1001EFB8CC12}"/>
            </c:ext>
          </c:extLst>
        </c:ser>
        <c:ser>
          <c:idx val="2"/>
          <c:order val="2"/>
          <c:tx>
            <c:strRef>
              <c:f>Feuil3!$D$1</c:f>
              <c:strCache>
                <c:ptCount val="1"/>
                <c:pt idx="0">
                  <c:v>4.1.1. Technical infrastructure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Feuil3!$D$2:$D$9</c:f>
            </c:numRef>
          </c:val>
          <c:extLst>
            <c:ext xmlns:c16="http://schemas.microsoft.com/office/drawing/2014/chart" uri="{C3380CC4-5D6E-409C-BE32-E72D297353CC}">
              <c16:uniqueId val="{00000002-D651-415E-892B-1001EFB8CC12}"/>
            </c:ext>
          </c:extLst>
        </c:ser>
        <c:ser>
          <c:idx val="3"/>
          <c:order val="3"/>
          <c:tx>
            <c:strRef>
              <c:f>Feuil3!$E$1</c:f>
              <c:strCache>
                <c:ptCount val="1"/>
                <c:pt idx="0">
                  <c:v>4.1.2. Organisational activities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Feuil3!$E$2:$E$9</c:f>
            </c:numRef>
          </c:val>
          <c:extLst>
            <c:ext xmlns:c16="http://schemas.microsoft.com/office/drawing/2014/chart" uri="{C3380CC4-5D6E-409C-BE32-E72D297353CC}">
              <c16:uniqueId val="{00000003-D651-415E-892B-1001EFB8CC12}"/>
            </c:ext>
          </c:extLst>
        </c:ser>
        <c:ser>
          <c:idx val="4"/>
          <c:order val="4"/>
          <c:tx>
            <c:strRef>
              <c:f>Feuil3!$F$1</c:f>
              <c:strCache>
                <c:ptCount val="1"/>
                <c:pt idx="0">
                  <c:v>4.1.3. Hosting institution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Feuil3!$F$2:$F$9</c:f>
            </c:numRef>
          </c:val>
          <c:extLst>
            <c:ext xmlns:c16="http://schemas.microsoft.com/office/drawing/2014/chart" uri="{C3380CC4-5D6E-409C-BE32-E72D297353CC}">
              <c16:uniqueId val="{00000004-D651-415E-892B-1001EFB8CC12}"/>
            </c:ext>
          </c:extLst>
        </c:ser>
        <c:ser>
          <c:idx val="5"/>
          <c:order val="5"/>
          <c:tx>
            <c:strRef>
              <c:f>Feuil3!$G$1</c:f>
              <c:strCache>
                <c:ptCount val="1"/>
                <c:pt idx="0">
                  <c:v>4.1.4. Capacity building and training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Feuil3!$G$2:$G$9</c:f>
            </c:numRef>
          </c:val>
          <c:extLst>
            <c:ext xmlns:c16="http://schemas.microsoft.com/office/drawing/2014/chart" uri="{C3380CC4-5D6E-409C-BE32-E72D297353CC}">
              <c16:uniqueId val="{00000005-D651-415E-892B-1001EFB8CC12}"/>
            </c:ext>
          </c:extLst>
        </c:ser>
        <c:ser>
          <c:idx val="6"/>
          <c:order val="6"/>
          <c:tx>
            <c:strRef>
              <c:f>Feuil3!$H$1</c:f>
              <c:strCache>
                <c:ptCount val="1"/>
                <c:pt idx="0">
                  <c:v>OA-support activities</c:v>
                </c:pt>
              </c:strCache>
            </c:strRef>
          </c:tx>
          <c:spPr>
            <a:solidFill>
              <a:schemeClr val="accent1">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Feuil3!$A$2:$A$9</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Feuil3!$H$2:$H$9</c:f>
              <c:numCache>
                <c:formatCode>0.0</c:formatCode>
                <c:ptCount val="8"/>
                <c:pt idx="0">
                  <c:v>0</c:v>
                </c:pt>
                <c:pt idx="1">
                  <c:v>0</c:v>
                </c:pt>
                <c:pt idx="2">
                  <c:v>1</c:v>
                </c:pt>
                <c:pt idx="3">
                  <c:v>1</c:v>
                </c:pt>
                <c:pt idx="4">
                  <c:v>1</c:v>
                </c:pt>
                <c:pt idx="5">
                  <c:v>1</c:v>
                </c:pt>
                <c:pt idx="6">
                  <c:v>1.5</c:v>
                </c:pt>
                <c:pt idx="7">
                  <c:v>1</c:v>
                </c:pt>
              </c:numCache>
            </c:numRef>
          </c:val>
          <c:extLst>
            <c:ext xmlns:c16="http://schemas.microsoft.com/office/drawing/2014/chart" uri="{C3380CC4-5D6E-409C-BE32-E72D297353CC}">
              <c16:uniqueId val="{00000006-D651-415E-892B-1001EFB8CC12}"/>
            </c:ext>
          </c:extLst>
        </c:ser>
        <c:dLbls>
          <c:showLegendKey val="0"/>
          <c:showVal val="1"/>
          <c:showCatName val="0"/>
          <c:showSerName val="0"/>
          <c:showPercent val="0"/>
          <c:showBubbleSize val="0"/>
        </c:dLbls>
        <c:gapWidth val="150"/>
        <c:overlap val="-25"/>
        <c:axId val="105241216"/>
        <c:axId val="107032960"/>
      </c:barChart>
      <c:catAx>
        <c:axId val="105241216"/>
        <c:scaling>
          <c:orientation val="minMax"/>
        </c:scaling>
        <c:delete val="0"/>
        <c:axPos val="b"/>
        <c:numFmt formatCode="General" sourceLinked="0"/>
        <c:majorTickMark val="none"/>
        <c:minorTickMark val="none"/>
        <c:tickLblPos val="nextTo"/>
        <c:txPr>
          <a:bodyPr/>
          <a:lstStyle/>
          <a:p>
            <a:pPr>
              <a:defRPr sz="2000"/>
            </a:pPr>
            <a:endParaRPr lang="sl-SI"/>
          </a:p>
        </c:txPr>
        <c:crossAx val="107032960"/>
        <c:crosses val="autoZero"/>
        <c:auto val="1"/>
        <c:lblAlgn val="ctr"/>
        <c:lblOffset val="100"/>
        <c:noMultiLvlLbl val="0"/>
      </c:catAx>
      <c:valAx>
        <c:axId val="107032960"/>
        <c:scaling>
          <c:orientation val="minMax"/>
        </c:scaling>
        <c:delete val="1"/>
        <c:axPos val="l"/>
        <c:numFmt formatCode="0.0" sourceLinked="1"/>
        <c:majorTickMark val="none"/>
        <c:minorTickMark val="none"/>
        <c:tickLblPos val="nextTo"/>
        <c:crossAx val="105241216"/>
        <c:crosses val="autoZero"/>
        <c:crossBetween val="between"/>
      </c:valAx>
    </c:plotArea>
    <c:legend>
      <c:legendPos val="t"/>
      <c:legendEntry>
        <c:idx val="0"/>
        <c:txPr>
          <a:bodyPr/>
          <a:lstStyle/>
          <a:p>
            <a:pPr>
              <a:defRPr sz="2400">
                <a:solidFill>
                  <a:schemeClr val="accent1">
                    <a:lumMod val="50000"/>
                  </a:schemeClr>
                </a:solidFill>
              </a:defRPr>
            </a:pPr>
            <a:endParaRPr lang="sl-SI"/>
          </a:p>
        </c:txPr>
      </c:legendEntry>
      <c:legendEntry>
        <c:idx val="1"/>
        <c:txPr>
          <a:bodyPr/>
          <a:lstStyle/>
          <a:p>
            <a:pPr>
              <a:defRPr sz="2400">
                <a:solidFill>
                  <a:schemeClr val="accent1">
                    <a:lumMod val="20000"/>
                    <a:lumOff val="80000"/>
                  </a:schemeClr>
                </a:solidFill>
              </a:defRPr>
            </a:pPr>
            <a:endParaRPr lang="sl-SI"/>
          </a:p>
        </c:txPr>
      </c:legendEntry>
      <c:layout>
        <c:manualLayout>
          <c:xMode val="edge"/>
          <c:yMode val="edge"/>
          <c:x val="0.22834945614040741"/>
          <c:y val="8.9290549624282317E-2"/>
          <c:w val="0.54330108771918517"/>
          <c:h val="7.8531978995153531E-2"/>
        </c:manualLayout>
      </c:layout>
      <c:overlay val="0"/>
      <c:txPr>
        <a:bodyPr/>
        <a:lstStyle/>
        <a:p>
          <a:pPr>
            <a:defRPr sz="2400"/>
          </a:pPr>
          <a:endParaRPr lang="sl-SI"/>
        </a:p>
      </c:txPr>
    </c:legend>
    <c:plotVisOnly val="1"/>
    <c:dispBlanksAs val="gap"/>
    <c:showDLblsOverMax val="0"/>
  </c:chart>
  <c:txPr>
    <a:bodyPr/>
    <a:lstStyle/>
    <a:p>
      <a:pPr>
        <a:defRPr sz="1800"/>
      </a:pPr>
      <a:endParaRPr lang="sl-S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Feuil4!$B$2</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Feuil4!$B$3:$B$10</c:f>
            </c:numRef>
          </c:val>
          <c:extLst>
            <c:ext xmlns:c16="http://schemas.microsoft.com/office/drawing/2014/chart" uri="{C3380CC4-5D6E-409C-BE32-E72D297353CC}">
              <c16:uniqueId val="{00000000-B63A-4BB1-B4CE-49CAF85E6E69}"/>
            </c:ext>
          </c:extLst>
        </c:ser>
        <c:ser>
          <c:idx val="1"/>
          <c:order val="1"/>
          <c:tx>
            <c:strRef>
              <c:f>Feuil4!$C$2</c:f>
              <c:strCache>
                <c:ptCount val="1"/>
                <c:pt idx="0">
                  <c:v>DAS-activities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Feuil4!$C$3:$C$10</c:f>
            </c:numRef>
          </c:val>
          <c:extLst>
            <c:ext xmlns:c16="http://schemas.microsoft.com/office/drawing/2014/chart" uri="{C3380CC4-5D6E-409C-BE32-E72D297353CC}">
              <c16:uniqueId val="{00000001-B63A-4BB1-B4CE-49CAF85E6E69}"/>
            </c:ext>
          </c:extLst>
        </c:ser>
        <c:ser>
          <c:idx val="2"/>
          <c:order val="2"/>
          <c:tx>
            <c:strRef>
              <c:f>Feuil4!$D$2</c:f>
              <c:strCache>
                <c:ptCount val="1"/>
                <c:pt idx="0">
                  <c:v>4.1.1. Technical infrastructure</c:v>
                </c:pt>
              </c:strCache>
            </c:strRef>
          </c:tx>
          <c:spPr>
            <a:solidFill>
              <a:schemeClr val="accent1">
                <a:lumMod val="50000"/>
              </a:schemeClr>
            </a:solidFill>
          </c:spPr>
          <c:invertIfNegative val="0"/>
          <c:dLbls>
            <c:spPr>
              <a:noFill/>
              <a:ln>
                <a:noFill/>
              </a:ln>
              <a:effectLst/>
            </c:spPr>
            <c:txPr>
              <a:bodyPr/>
              <a:lstStyle/>
              <a:p>
                <a:pPr>
                  <a:defRPr sz="1400"/>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Feuil4!$D$3:$D$10</c:f>
              <c:numCache>
                <c:formatCode>0.0</c:formatCode>
                <c:ptCount val="8"/>
                <c:pt idx="0">
                  <c:v>1</c:v>
                </c:pt>
                <c:pt idx="1">
                  <c:v>1</c:v>
                </c:pt>
                <c:pt idx="2">
                  <c:v>1</c:v>
                </c:pt>
                <c:pt idx="3">
                  <c:v>0</c:v>
                </c:pt>
                <c:pt idx="4">
                  <c:v>1</c:v>
                </c:pt>
                <c:pt idx="5">
                  <c:v>2</c:v>
                </c:pt>
                <c:pt idx="6">
                  <c:v>2</c:v>
                </c:pt>
                <c:pt idx="7">
                  <c:v>2</c:v>
                </c:pt>
              </c:numCache>
            </c:numRef>
          </c:val>
          <c:extLst>
            <c:ext xmlns:c16="http://schemas.microsoft.com/office/drawing/2014/chart" uri="{C3380CC4-5D6E-409C-BE32-E72D297353CC}">
              <c16:uniqueId val="{00000002-B63A-4BB1-B4CE-49CAF85E6E69}"/>
            </c:ext>
          </c:extLst>
        </c:ser>
        <c:ser>
          <c:idx val="3"/>
          <c:order val="3"/>
          <c:tx>
            <c:strRef>
              <c:f>Feuil4!$E$2</c:f>
              <c:strCache>
                <c:ptCount val="1"/>
                <c:pt idx="0">
                  <c:v>4.1.2. Organisational activities</c:v>
                </c:pt>
              </c:strCache>
            </c:strRef>
          </c:tx>
          <c:spPr>
            <a:solidFill>
              <a:srgbClr val="0070C0"/>
            </a:solidFill>
          </c:spPr>
          <c:invertIfNegative val="0"/>
          <c:dLbls>
            <c:spPr>
              <a:noFill/>
              <a:ln>
                <a:noFill/>
              </a:ln>
              <a:effectLst/>
            </c:spPr>
            <c:txPr>
              <a:bodyPr/>
              <a:lstStyle/>
              <a:p>
                <a:pPr>
                  <a:defRPr sz="1400"/>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Feuil4!$E$3:$E$10</c:f>
              <c:numCache>
                <c:formatCode>0.0</c:formatCode>
                <c:ptCount val="8"/>
                <c:pt idx="0">
                  <c:v>0</c:v>
                </c:pt>
                <c:pt idx="1">
                  <c:v>0.5</c:v>
                </c:pt>
                <c:pt idx="2">
                  <c:v>0.5</c:v>
                </c:pt>
                <c:pt idx="3">
                  <c:v>1</c:v>
                </c:pt>
                <c:pt idx="4">
                  <c:v>1</c:v>
                </c:pt>
                <c:pt idx="5">
                  <c:v>2</c:v>
                </c:pt>
                <c:pt idx="6">
                  <c:v>2</c:v>
                </c:pt>
                <c:pt idx="7">
                  <c:v>2</c:v>
                </c:pt>
              </c:numCache>
            </c:numRef>
          </c:val>
          <c:extLst>
            <c:ext xmlns:c16="http://schemas.microsoft.com/office/drawing/2014/chart" uri="{C3380CC4-5D6E-409C-BE32-E72D297353CC}">
              <c16:uniqueId val="{00000003-B63A-4BB1-B4CE-49CAF85E6E69}"/>
            </c:ext>
          </c:extLst>
        </c:ser>
        <c:ser>
          <c:idx val="4"/>
          <c:order val="4"/>
          <c:tx>
            <c:strRef>
              <c:f>Feuil4!$F$2</c:f>
              <c:strCache>
                <c:ptCount val="1"/>
                <c:pt idx="0">
                  <c:v>4.1.3. Hosting institution</c:v>
                </c:pt>
              </c:strCache>
            </c:strRef>
          </c:tx>
          <c:spPr>
            <a:solidFill>
              <a:schemeClr val="accent1">
                <a:lumMod val="20000"/>
                <a:lumOff val="80000"/>
              </a:schemeClr>
            </a:solidFill>
          </c:spPr>
          <c:invertIfNegative val="0"/>
          <c:dLbls>
            <c:spPr>
              <a:noFill/>
              <a:ln>
                <a:noFill/>
              </a:ln>
              <a:effectLst/>
            </c:spPr>
            <c:txPr>
              <a:bodyPr/>
              <a:lstStyle/>
              <a:p>
                <a:pPr>
                  <a:defRPr sz="1400"/>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Feuil4!$F$3:$F$10</c:f>
              <c:numCache>
                <c:formatCode>0.0</c:formatCode>
                <c:ptCount val="8"/>
                <c:pt idx="0">
                  <c:v>0.5</c:v>
                </c:pt>
                <c:pt idx="1">
                  <c:v>1</c:v>
                </c:pt>
                <c:pt idx="2">
                  <c:v>1</c:v>
                </c:pt>
                <c:pt idx="3">
                  <c:v>1</c:v>
                </c:pt>
                <c:pt idx="4">
                  <c:v>1</c:v>
                </c:pt>
                <c:pt idx="5">
                  <c:v>2</c:v>
                </c:pt>
                <c:pt idx="6">
                  <c:v>1</c:v>
                </c:pt>
                <c:pt idx="7">
                  <c:v>2</c:v>
                </c:pt>
              </c:numCache>
            </c:numRef>
          </c:val>
          <c:extLst>
            <c:ext xmlns:c16="http://schemas.microsoft.com/office/drawing/2014/chart" uri="{C3380CC4-5D6E-409C-BE32-E72D297353CC}">
              <c16:uniqueId val="{00000004-B63A-4BB1-B4CE-49CAF85E6E69}"/>
            </c:ext>
          </c:extLst>
        </c:ser>
        <c:ser>
          <c:idx val="5"/>
          <c:order val="5"/>
          <c:tx>
            <c:strRef>
              <c:f>Feuil4!$G$2</c:f>
              <c:strCache>
                <c:ptCount val="1"/>
                <c:pt idx="0">
                  <c:v>4.1.4. Capacity building and training</c:v>
                </c:pt>
              </c:strCache>
            </c:strRef>
          </c:tx>
          <c:spPr>
            <a:solidFill>
              <a:schemeClr val="accent6">
                <a:lumMod val="50000"/>
              </a:schemeClr>
            </a:solidFill>
          </c:spPr>
          <c:invertIfNegative val="0"/>
          <c:dLbls>
            <c:spPr>
              <a:noFill/>
              <a:ln>
                <a:noFill/>
              </a:ln>
              <a:effectLst/>
            </c:spPr>
            <c:txPr>
              <a:bodyPr/>
              <a:lstStyle/>
              <a:p>
                <a:pPr>
                  <a:defRPr sz="1400"/>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Feuil4!$G$3:$G$10</c:f>
              <c:numCache>
                <c:formatCode>0.0</c:formatCode>
                <c:ptCount val="8"/>
                <c:pt idx="0">
                  <c:v>0</c:v>
                </c:pt>
                <c:pt idx="1">
                  <c:v>0</c:v>
                </c:pt>
                <c:pt idx="2">
                  <c:v>0</c:v>
                </c:pt>
                <c:pt idx="3">
                  <c:v>2</c:v>
                </c:pt>
                <c:pt idx="4">
                  <c:v>1</c:v>
                </c:pt>
                <c:pt idx="5">
                  <c:v>1</c:v>
                </c:pt>
                <c:pt idx="6">
                  <c:v>2</c:v>
                </c:pt>
                <c:pt idx="7">
                  <c:v>2</c:v>
                </c:pt>
              </c:numCache>
            </c:numRef>
          </c:val>
          <c:extLst>
            <c:ext xmlns:c16="http://schemas.microsoft.com/office/drawing/2014/chart" uri="{C3380CC4-5D6E-409C-BE32-E72D297353CC}">
              <c16:uniqueId val="{00000005-B63A-4BB1-B4CE-49CAF85E6E69}"/>
            </c:ext>
          </c:extLst>
        </c:ser>
        <c:dLbls>
          <c:showLegendKey val="0"/>
          <c:showVal val="1"/>
          <c:showCatName val="0"/>
          <c:showSerName val="0"/>
          <c:showPercent val="0"/>
          <c:showBubbleSize val="0"/>
        </c:dLbls>
        <c:gapWidth val="150"/>
        <c:overlap val="-25"/>
        <c:axId val="107371520"/>
        <c:axId val="107401984"/>
      </c:barChart>
      <c:catAx>
        <c:axId val="107371520"/>
        <c:scaling>
          <c:orientation val="minMax"/>
        </c:scaling>
        <c:delete val="0"/>
        <c:axPos val="b"/>
        <c:numFmt formatCode="General" sourceLinked="0"/>
        <c:majorTickMark val="none"/>
        <c:minorTickMark val="none"/>
        <c:tickLblPos val="nextTo"/>
        <c:txPr>
          <a:bodyPr/>
          <a:lstStyle/>
          <a:p>
            <a:pPr>
              <a:defRPr sz="2000"/>
            </a:pPr>
            <a:endParaRPr lang="sl-SI"/>
          </a:p>
        </c:txPr>
        <c:crossAx val="107401984"/>
        <c:crosses val="autoZero"/>
        <c:auto val="1"/>
        <c:lblAlgn val="ctr"/>
        <c:lblOffset val="100"/>
        <c:noMultiLvlLbl val="0"/>
      </c:catAx>
      <c:valAx>
        <c:axId val="107401984"/>
        <c:scaling>
          <c:orientation val="minMax"/>
        </c:scaling>
        <c:delete val="1"/>
        <c:axPos val="l"/>
        <c:numFmt formatCode="0.0" sourceLinked="1"/>
        <c:majorTickMark val="out"/>
        <c:minorTickMark val="none"/>
        <c:tickLblPos val="nextTo"/>
        <c:crossAx val="107371520"/>
        <c:crosses val="autoZero"/>
        <c:crossBetween val="between"/>
      </c:valAx>
    </c:plotArea>
    <c:legend>
      <c:legendPos val="t"/>
      <c:legendEntry>
        <c:idx val="0"/>
        <c:txPr>
          <a:bodyPr/>
          <a:lstStyle/>
          <a:p>
            <a:pPr>
              <a:defRPr sz="2000">
                <a:solidFill>
                  <a:schemeClr val="accent1">
                    <a:lumMod val="50000"/>
                  </a:schemeClr>
                </a:solidFill>
              </a:defRPr>
            </a:pPr>
            <a:endParaRPr lang="sl-SI"/>
          </a:p>
        </c:txPr>
      </c:legendEntry>
      <c:legendEntry>
        <c:idx val="1"/>
        <c:txPr>
          <a:bodyPr/>
          <a:lstStyle/>
          <a:p>
            <a:pPr>
              <a:defRPr sz="2000">
                <a:solidFill>
                  <a:srgbClr val="0070C0"/>
                </a:solidFill>
              </a:defRPr>
            </a:pPr>
            <a:endParaRPr lang="sl-SI"/>
          </a:p>
        </c:txPr>
      </c:legendEntry>
      <c:legendEntry>
        <c:idx val="2"/>
        <c:txPr>
          <a:bodyPr/>
          <a:lstStyle/>
          <a:p>
            <a:pPr>
              <a:defRPr sz="2000">
                <a:solidFill>
                  <a:schemeClr val="accent1">
                    <a:lumMod val="20000"/>
                    <a:lumOff val="80000"/>
                  </a:schemeClr>
                </a:solidFill>
              </a:defRPr>
            </a:pPr>
            <a:endParaRPr lang="sl-SI"/>
          </a:p>
        </c:txPr>
      </c:legendEntry>
      <c:legendEntry>
        <c:idx val="3"/>
        <c:txPr>
          <a:bodyPr/>
          <a:lstStyle/>
          <a:p>
            <a:pPr>
              <a:defRPr sz="2000">
                <a:solidFill>
                  <a:schemeClr val="accent6">
                    <a:lumMod val="50000"/>
                  </a:schemeClr>
                </a:solidFill>
              </a:defRPr>
            </a:pPr>
            <a:endParaRPr lang="sl-SI"/>
          </a:p>
        </c:txPr>
      </c:legendEntry>
      <c:overlay val="0"/>
      <c:txPr>
        <a:bodyPr/>
        <a:lstStyle/>
        <a:p>
          <a:pPr>
            <a:defRPr sz="2000"/>
          </a:pPr>
          <a:endParaRPr lang="sl-SI"/>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Feuil5!$B$2</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Feuil5!$B$3:$B$10</c:f>
            </c:numRef>
          </c:val>
          <c:extLst>
            <c:ext xmlns:c16="http://schemas.microsoft.com/office/drawing/2014/chart" uri="{C3380CC4-5D6E-409C-BE32-E72D297353CC}">
              <c16:uniqueId val="{00000000-ACF8-4FBE-86E2-5D28964EACB8}"/>
            </c:ext>
          </c:extLst>
        </c:ser>
        <c:ser>
          <c:idx val="1"/>
          <c:order val="1"/>
          <c:tx>
            <c:strRef>
              <c:f>Feuil5!$C$2</c:f>
              <c:strCache>
                <c:ptCount val="1"/>
                <c:pt idx="0">
                  <c:v>DAS-activities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Feuil5!$C$3:$C$10</c:f>
            </c:numRef>
          </c:val>
          <c:extLst>
            <c:ext xmlns:c16="http://schemas.microsoft.com/office/drawing/2014/chart" uri="{C3380CC4-5D6E-409C-BE32-E72D297353CC}">
              <c16:uniqueId val="{00000001-ACF8-4FBE-86E2-5D28964EACB8}"/>
            </c:ext>
          </c:extLst>
        </c:ser>
        <c:ser>
          <c:idx val="2"/>
          <c:order val="2"/>
          <c:tx>
            <c:strRef>
              <c:f>Feuil5!$D$2</c:f>
              <c:strCache>
                <c:ptCount val="1"/>
                <c:pt idx="0">
                  <c:v>4.1.1. Technical infrastructure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Feuil5!$D$3:$D$10</c:f>
            </c:numRef>
          </c:val>
          <c:extLst>
            <c:ext xmlns:c16="http://schemas.microsoft.com/office/drawing/2014/chart" uri="{C3380CC4-5D6E-409C-BE32-E72D297353CC}">
              <c16:uniqueId val="{00000002-ACF8-4FBE-86E2-5D28964EACB8}"/>
            </c:ext>
          </c:extLst>
        </c:ser>
        <c:ser>
          <c:idx val="3"/>
          <c:order val="3"/>
          <c:tx>
            <c:strRef>
              <c:f>Feuil5!$E$2</c:f>
              <c:strCache>
                <c:ptCount val="1"/>
                <c:pt idx="0">
                  <c:v>4.1.2. Organisational activities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Feuil5!$E$3:$E$10</c:f>
            </c:numRef>
          </c:val>
          <c:extLst>
            <c:ext xmlns:c16="http://schemas.microsoft.com/office/drawing/2014/chart" uri="{C3380CC4-5D6E-409C-BE32-E72D297353CC}">
              <c16:uniqueId val="{00000003-ACF8-4FBE-86E2-5D28964EACB8}"/>
            </c:ext>
          </c:extLst>
        </c:ser>
        <c:ser>
          <c:idx val="4"/>
          <c:order val="4"/>
          <c:tx>
            <c:strRef>
              <c:f>Feuil5!$F$2</c:f>
              <c:strCache>
                <c:ptCount val="1"/>
                <c:pt idx="0">
                  <c:v>4.1.3. Hosting institution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Feuil5!$F$3:$F$10</c:f>
            </c:numRef>
          </c:val>
          <c:extLst>
            <c:ext xmlns:c16="http://schemas.microsoft.com/office/drawing/2014/chart" uri="{C3380CC4-5D6E-409C-BE32-E72D297353CC}">
              <c16:uniqueId val="{00000004-ACF8-4FBE-86E2-5D28964EACB8}"/>
            </c:ext>
          </c:extLst>
        </c:ser>
        <c:ser>
          <c:idx val="5"/>
          <c:order val="5"/>
          <c:tx>
            <c:strRef>
              <c:f>Feuil5!$G$2</c:f>
              <c:strCache>
                <c:ptCount val="1"/>
                <c:pt idx="0">
                  <c:v>4.1.4. Capacity building and training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Feuil5!$G$3:$G$10</c:f>
            </c:numRef>
          </c:val>
          <c:extLst>
            <c:ext xmlns:c16="http://schemas.microsoft.com/office/drawing/2014/chart" uri="{C3380CC4-5D6E-409C-BE32-E72D297353CC}">
              <c16:uniqueId val="{00000005-ACF8-4FBE-86E2-5D28964EACB8}"/>
            </c:ext>
          </c:extLst>
        </c:ser>
        <c:ser>
          <c:idx val="6"/>
          <c:order val="6"/>
          <c:tx>
            <c:strRef>
              <c:f>Feuil5!$H$2</c:f>
              <c:strCache>
                <c:ptCount val="1"/>
                <c:pt idx="0">
                  <c:v>OA-support activities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Feuil5!$H$3:$H$10</c:f>
            </c:numRef>
          </c:val>
          <c:extLst>
            <c:ext xmlns:c16="http://schemas.microsoft.com/office/drawing/2014/chart" uri="{C3380CC4-5D6E-409C-BE32-E72D297353CC}">
              <c16:uniqueId val="{00000006-ACF8-4FBE-86E2-5D28964EACB8}"/>
            </c:ext>
          </c:extLst>
        </c:ser>
        <c:ser>
          <c:idx val="7"/>
          <c:order val="7"/>
          <c:tx>
            <c:strRef>
              <c:f>Feuil5!$I$2</c:f>
              <c:strCache>
                <c:ptCount val="1"/>
                <c:pt idx="0">
                  <c:v>4.2.1. Open access initiatives</c:v>
                </c:pt>
              </c:strCache>
            </c:strRef>
          </c:tx>
          <c:spPr>
            <a:solidFill>
              <a:schemeClr val="accent1">
                <a:lumMod val="50000"/>
              </a:schemeClr>
            </a:solidFill>
          </c:spPr>
          <c:invertIfNegative val="0"/>
          <c:dLbls>
            <c:spPr>
              <a:noFill/>
              <a:ln>
                <a:noFill/>
              </a:ln>
              <a:effectLst/>
            </c:spPr>
            <c:txPr>
              <a:bodyPr/>
              <a:lstStyle/>
              <a:p>
                <a:pPr>
                  <a:defRPr sz="1400"/>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Feuil5!$I$3:$I$10</c:f>
              <c:numCache>
                <c:formatCode>General</c:formatCode>
                <c:ptCount val="8"/>
                <c:pt idx="0">
                  <c:v>0</c:v>
                </c:pt>
                <c:pt idx="1">
                  <c:v>0</c:v>
                </c:pt>
                <c:pt idx="2">
                  <c:v>2</c:v>
                </c:pt>
                <c:pt idx="3">
                  <c:v>2</c:v>
                </c:pt>
                <c:pt idx="4">
                  <c:v>2</c:v>
                </c:pt>
                <c:pt idx="5">
                  <c:v>1</c:v>
                </c:pt>
                <c:pt idx="6">
                  <c:v>2</c:v>
                </c:pt>
                <c:pt idx="7">
                  <c:v>0</c:v>
                </c:pt>
              </c:numCache>
            </c:numRef>
          </c:val>
          <c:extLst>
            <c:ext xmlns:c16="http://schemas.microsoft.com/office/drawing/2014/chart" uri="{C3380CC4-5D6E-409C-BE32-E72D297353CC}">
              <c16:uniqueId val="{00000007-ACF8-4FBE-86E2-5D28964EACB8}"/>
            </c:ext>
          </c:extLst>
        </c:ser>
        <c:ser>
          <c:idx val="8"/>
          <c:order val="8"/>
          <c:tx>
            <c:strRef>
              <c:f>Feuil5!$J$2</c:f>
              <c:strCache>
                <c:ptCount val="1"/>
                <c:pt idx="0">
                  <c:v>3.2.3. Data sharing and OA support services </c:v>
                </c:pt>
              </c:strCache>
            </c:strRef>
          </c:tx>
          <c:spPr>
            <a:solidFill>
              <a:schemeClr val="accent1">
                <a:lumMod val="20000"/>
                <a:lumOff val="80000"/>
              </a:schemeClr>
            </a:solidFill>
          </c:spPr>
          <c:invertIfNegative val="0"/>
          <c:dLbls>
            <c:spPr>
              <a:noFill/>
              <a:ln>
                <a:noFill/>
              </a:ln>
              <a:effectLst/>
            </c:spPr>
            <c:txPr>
              <a:bodyPr/>
              <a:lstStyle/>
              <a:p>
                <a:pPr>
                  <a:defRPr sz="1400"/>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Feuil5!$A$3:$A$10</c:f>
              <c:strCache>
                <c:ptCount val="8"/>
                <c:pt idx="0">
                  <c:v>Cyprus</c:v>
                </c:pt>
                <c:pt idx="1">
                  <c:v>Bosnia and Herzegovina</c:v>
                </c:pt>
                <c:pt idx="2">
                  <c:v>Latvia</c:v>
                </c:pt>
                <c:pt idx="3">
                  <c:v>Albania</c:v>
                </c:pt>
                <c:pt idx="4">
                  <c:v>Macedonia</c:v>
                </c:pt>
                <c:pt idx="5">
                  <c:v>Serbia</c:v>
                </c:pt>
                <c:pt idx="6">
                  <c:v>Croatia</c:v>
                </c:pt>
                <c:pt idx="7">
                  <c:v>Israel</c:v>
                </c:pt>
              </c:strCache>
            </c:strRef>
          </c:cat>
          <c:val>
            <c:numRef>
              <c:f>Feuil5!$J$3:$J$10</c:f>
              <c:numCache>
                <c:formatCode>General</c:formatCode>
                <c:ptCount val="8"/>
                <c:pt idx="0">
                  <c:v>0</c:v>
                </c:pt>
                <c:pt idx="1">
                  <c:v>0</c:v>
                </c:pt>
                <c:pt idx="2">
                  <c:v>0</c:v>
                </c:pt>
                <c:pt idx="3">
                  <c:v>0</c:v>
                </c:pt>
                <c:pt idx="4">
                  <c:v>0</c:v>
                </c:pt>
                <c:pt idx="5">
                  <c:v>1</c:v>
                </c:pt>
                <c:pt idx="6">
                  <c:v>1</c:v>
                </c:pt>
                <c:pt idx="7">
                  <c:v>2</c:v>
                </c:pt>
              </c:numCache>
            </c:numRef>
          </c:val>
          <c:extLst>
            <c:ext xmlns:c16="http://schemas.microsoft.com/office/drawing/2014/chart" uri="{C3380CC4-5D6E-409C-BE32-E72D297353CC}">
              <c16:uniqueId val="{00000008-ACF8-4FBE-86E2-5D28964EACB8}"/>
            </c:ext>
          </c:extLst>
        </c:ser>
        <c:dLbls>
          <c:showLegendKey val="0"/>
          <c:showVal val="1"/>
          <c:showCatName val="0"/>
          <c:showSerName val="0"/>
          <c:showPercent val="0"/>
          <c:showBubbleSize val="0"/>
        </c:dLbls>
        <c:gapWidth val="150"/>
        <c:overlap val="-25"/>
        <c:axId val="107893888"/>
        <c:axId val="107895424"/>
      </c:barChart>
      <c:catAx>
        <c:axId val="107893888"/>
        <c:scaling>
          <c:orientation val="minMax"/>
        </c:scaling>
        <c:delete val="0"/>
        <c:axPos val="b"/>
        <c:numFmt formatCode="General" sourceLinked="0"/>
        <c:majorTickMark val="none"/>
        <c:minorTickMark val="none"/>
        <c:tickLblPos val="nextTo"/>
        <c:txPr>
          <a:bodyPr/>
          <a:lstStyle/>
          <a:p>
            <a:pPr>
              <a:defRPr sz="2000"/>
            </a:pPr>
            <a:endParaRPr lang="sl-SI"/>
          </a:p>
        </c:txPr>
        <c:crossAx val="107895424"/>
        <c:crosses val="autoZero"/>
        <c:auto val="1"/>
        <c:lblAlgn val="ctr"/>
        <c:lblOffset val="100"/>
        <c:noMultiLvlLbl val="0"/>
      </c:catAx>
      <c:valAx>
        <c:axId val="107895424"/>
        <c:scaling>
          <c:orientation val="minMax"/>
        </c:scaling>
        <c:delete val="1"/>
        <c:axPos val="l"/>
        <c:numFmt formatCode="General" sourceLinked="1"/>
        <c:majorTickMark val="out"/>
        <c:minorTickMark val="none"/>
        <c:tickLblPos val="nextTo"/>
        <c:crossAx val="107893888"/>
        <c:crosses val="autoZero"/>
        <c:crossBetween val="between"/>
      </c:valAx>
    </c:plotArea>
    <c:legend>
      <c:legendPos val="t"/>
      <c:legendEntry>
        <c:idx val="0"/>
        <c:txPr>
          <a:bodyPr/>
          <a:lstStyle/>
          <a:p>
            <a:pPr>
              <a:defRPr sz="2000">
                <a:solidFill>
                  <a:schemeClr val="accent1">
                    <a:lumMod val="50000"/>
                  </a:schemeClr>
                </a:solidFill>
              </a:defRPr>
            </a:pPr>
            <a:endParaRPr lang="sl-SI"/>
          </a:p>
        </c:txPr>
      </c:legendEntry>
      <c:legendEntry>
        <c:idx val="1"/>
        <c:txPr>
          <a:bodyPr/>
          <a:lstStyle/>
          <a:p>
            <a:pPr>
              <a:defRPr sz="2000">
                <a:solidFill>
                  <a:schemeClr val="accent1">
                    <a:lumMod val="20000"/>
                    <a:lumOff val="80000"/>
                  </a:schemeClr>
                </a:solidFill>
              </a:defRPr>
            </a:pPr>
            <a:endParaRPr lang="sl-SI"/>
          </a:p>
        </c:txPr>
      </c:legendEntry>
      <c:overlay val="0"/>
      <c:txPr>
        <a:bodyPr/>
        <a:lstStyle/>
        <a:p>
          <a:pPr>
            <a:defRPr sz="2000"/>
          </a:pPr>
          <a:endParaRPr lang="sl-SI"/>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148801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essda 1st page v2">
    <p:spTree>
      <p:nvGrpSpPr>
        <p:cNvPr id="1" name=""/>
        <p:cNvGrpSpPr/>
        <p:nvPr/>
      </p:nvGrpSpPr>
      <p:grpSpPr>
        <a:xfrm>
          <a:off x="0" y="0"/>
          <a:ext cx="0" cy="0"/>
          <a:chOff x="0" y="0"/>
          <a:chExt cx="0" cy="0"/>
        </a:xfrm>
      </p:grpSpPr>
      <p:sp>
        <p:nvSpPr>
          <p:cNvPr id="16" name="Shape 16"/>
          <p:cNvSpPr>
            <a:spLocks noGrp="1"/>
          </p:cNvSpPr>
          <p:nvPr>
            <p:ph type="title"/>
          </p:nvPr>
        </p:nvSpPr>
        <p:spPr>
          <a:xfrm>
            <a:off x="3574600" y="1607300"/>
            <a:ext cx="7652892" cy="1939529"/>
          </a:xfrm>
          <a:prstGeom prst="rect">
            <a:avLst/>
          </a:prstGeom>
        </p:spPr>
        <p:txBody>
          <a:bodyPr anchor="t"/>
          <a:lstStyle/>
          <a:p>
            <a:r>
              <a:t>Title Text</a:t>
            </a:r>
          </a:p>
        </p:txBody>
      </p:sp>
      <p:sp>
        <p:nvSpPr>
          <p:cNvPr id="17" name="Shape 17"/>
          <p:cNvSpPr>
            <a:spLocks noGrp="1"/>
          </p:cNvSpPr>
          <p:nvPr>
            <p:ph type="body" sz="quarter" idx="13"/>
          </p:nvPr>
        </p:nvSpPr>
        <p:spPr>
          <a:xfrm>
            <a:off x="3323165" y="2700000"/>
            <a:ext cx="553670" cy="381001"/>
          </a:xfrm>
          <a:prstGeom prst="rect">
            <a:avLst/>
          </a:prstGeom>
        </p:spPr>
        <p:txBody>
          <a:bodyPr wrap="none">
            <a:spAutoFit/>
          </a:bodyPr>
          <a:lstStyle/>
          <a:p>
            <a:pPr marL="0" indent="0" algn="ctr">
              <a:spcBef>
                <a:spcPts val="0"/>
              </a:spcBef>
              <a:buSzTx/>
              <a:buNone/>
              <a:defRPr sz="1800">
                <a:latin typeface="Lato Heavy"/>
                <a:ea typeface="Lato Heavy"/>
                <a:cs typeface="Lato Heavy"/>
                <a:sym typeface="Lato Heavy"/>
              </a:defRPr>
            </a:pPr>
            <a:endParaRPr/>
          </a:p>
        </p:txBody>
      </p:sp>
      <p:sp>
        <p:nvSpPr>
          <p:cNvPr id="18" name="Shape 18"/>
          <p:cNvSpPr>
            <a:spLocks noGrp="1"/>
          </p:cNvSpPr>
          <p:nvPr>
            <p:ph type="body" sz="quarter" idx="14"/>
          </p:nvPr>
        </p:nvSpPr>
        <p:spPr>
          <a:xfrm>
            <a:off x="3600000" y="984749"/>
            <a:ext cx="962864" cy="660401"/>
          </a:xfrm>
          <a:prstGeom prst="rect">
            <a:avLst/>
          </a:prstGeom>
        </p:spPr>
        <p:txBody>
          <a:bodyPr wrap="none">
            <a:spAutoFit/>
          </a:bodyPr>
          <a:lstStyle/>
          <a:p>
            <a:pPr marL="0" indent="0">
              <a:spcBef>
                <a:spcPts val="0"/>
              </a:spcBef>
              <a:buSzTx/>
              <a:buNone/>
            </a:pPr>
            <a:endParaRPr/>
          </a:p>
        </p:txBody>
      </p:sp>
      <p:pic>
        <p:nvPicPr>
          <p:cNvPr id="19" name="pasted-image.png"/>
          <p:cNvPicPr>
            <a:picLocks noChangeAspect="1"/>
          </p:cNvPicPr>
          <p:nvPr/>
        </p:nvPicPr>
        <p:blipFill>
          <a:blip r:embed="rId2">
            <a:extLst/>
          </a:blip>
          <a:stretch>
            <a:fillRect/>
          </a:stretch>
        </p:blipFill>
        <p:spPr>
          <a:xfrm>
            <a:off x="0" y="9136121"/>
            <a:ext cx="13004800" cy="625359"/>
          </a:xfrm>
          <a:prstGeom prst="rect">
            <a:avLst/>
          </a:prstGeom>
          <a:ln w="12700">
            <a:miter lim="400000"/>
          </a:ln>
        </p:spPr>
      </p:pic>
      <p:sp>
        <p:nvSpPr>
          <p:cNvPr id="20" name="Shape 20"/>
          <p:cNvSpPr/>
          <p:nvPr/>
        </p:nvSpPr>
        <p:spPr>
          <a:xfrm>
            <a:off x="1214796" y="8296794"/>
            <a:ext cx="6382082" cy="6423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rPr dirty="0"/>
              <a:t>This project has received funding from the European Union’s Horizon 2020 research and innovation programme under grant agreement number 674939.</a:t>
            </a:r>
          </a:p>
        </p:txBody>
      </p:sp>
      <p:pic>
        <p:nvPicPr>
          <p:cNvPr id="21" name="EU flag.jpg"/>
          <p:cNvPicPr>
            <a:picLocks noChangeAspect="1"/>
          </p:cNvPicPr>
          <p:nvPr/>
        </p:nvPicPr>
        <p:blipFill>
          <a:blip r:embed="rId3">
            <a:extLst/>
          </a:blip>
          <a:stretch>
            <a:fillRect/>
          </a:stretch>
        </p:blipFill>
        <p:spPr>
          <a:xfrm>
            <a:off x="138309" y="8343411"/>
            <a:ext cx="944494" cy="625359"/>
          </a:xfrm>
          <a:prstGeom prst="rect">
            <a:avLst/>
          </a:prstGeom>
          <a:ln w="12700">
            <a:miter lim="400000"/>
          </a:ln>
        </p:spPr>
      </p:pic>
      <p:sp>
        <p:nvSpPr>
          <p:cNvPr id="22" name="Shape 22"/>
          <p:cNvSpPr/>
          <p:nvPr/>
        </p:nvSpPr>
        <p:spPr>
          <a:xfrm>
            <a:off x="-33867" y="8163359"/>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dirty="0"/>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text cessda">
    <p:spTree>
      <p:nvGrpSpPr>
        <p:cNvPr id="1" name=""/>
        <p:cNvGrpSpPr/>
        <p:nvPr/>
      </p:nvGrpSpPr>
      <p:grpSpPr>
        <a:xfrm>
          <a:off x="0" y="0"/>
          <a:ext cx="0" cy="0"/>
          <a:chOff x="0" y="0"/>
          <a:chExt cx="0" cy="0"/>
        </a:xfrm>
      </p:grpSpPr>
      <p:sp>
        <p:nvSpPr>
          <p:cNvPr id="30" name="Shape 30"/>
          <p:cNvSpPr>
            <a:spLocks noGrp="1"/>
          </p:cNvSpPr>
          <p:nvPr>
            <p:ph type="title"/>
          </p:nvPr>
        </p:nvSpPr>
        <p:spPr>
          <a:xfrm>
            <a:off x="621778" y="719999"/>
            <a:ext cx="11761243" cy="1939530"/>
          </a:xfrm>
          <a:prstGeom prst="rect">
            <a:avLst/>
          </a:prstGeom>
        </p:spPr>
        <p:txBody>
          <a:bodyPr anchor="t"/>
          <a:lstStyle>
            <a:lvl1pPr>
              <a:defRPr sz="4800">
                <a:solidFill>
                  <a:srgbClr val="FAEEF0"/>
                </a:solidFill>
              </a:defRPr>
            </a:lvl1pPr>
          </a:lstStyle>
          <a:p>
            <a:r>
              <a:t>Title Text</a:t>
            </a:r>
          </a:p>
        </p:txBody>
      </p:sp>
      <p:sp>
        <p:nvSpPr>
          <p:cNvPr id="31" name="Shape 31"/>
          <p:cNvSpPr>
            <a:spLocks noGrp="1"/>
          </p:cNvSpPr>
          <p:nvPr>
            <p:ph type="body" sz="half" idx="1"/>
          </p:nvPr>
        </p:nvSpPr>
        <p:spPr>
          <a:xfrm>
            <a:off x="707299" y="2867299"/>
            <a:ext cx="10464801" cy="3311394"/>
          </a:xfrm>
          <a:prstGeom prst="rect">
            <a:avLst/>
          </a:prstGeom>
        </p:spPr>
        <p:txBody>
          <a:bodyPr anchor="t"/>
          <a:lstStyle>
            <a:lvl1pPr>
              <a:spcBef>
                <a:spcPts val="0"/>
              </a:spcBef>
            </a:lvl1pPr>
            <a:lvl2pPr>
              <a:spcBef>
                <a:spcPts val="0"/>
              </a:spcBef>
            </a:lvl2pPr>
            <a:lvl3pPr>
              <a:spcBef>
                <a:spcPts val="0"/>
              </a:spcBef>
            </a:lvl3pPr>
            <a:lvl4pPr>
              <a:spcBef>
                <a:spcPts val="0"/>
              </a:spcBef>
            </a:lvl4pPr>
            <a:lvl5pPr>
              <a:spcBef>
                <a:spcPts val="0"/>
              </a:spcBef>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2" name="cessdasawNegative.png"/>
          <p:cNvPicPr>
            <a:picLocks noChangeAspect="1"/>
          </p:cNvPicPr>
          <p:nvPr/>
        </p:nvPicPr>
        <p:blipFill>
          <a:blip r:embed="rId2">
            <a:extLst/>
          </a:blip>
          <a:stretch>
            <a:fillRect/>
          </a:stretch>
        </p:blipFill>
        <p:spPr>
          <a:xfrm>
            <a:off x="10330405" y="8857904"/>
            <a:ext cx="2366456" cy="507352"/>
          </a:xfrm>
          <a:prstGeom prst="rect">
            <a:avLst/>
          </a:prstGeom>
          <a:ln w="12700">
            <a:miter lim="400000"/>
          </a:ln>
        </p:spPr>
      </p:pic>
      <p:pic>
        <p:nvPicPr>
          <p:cNvPr id="33" name="pasted-image.png"/>
          <p:cNvPicPr>
            <a:picLocks noChangeAspect="1"/>
          </p:cNvPicPr>
          <p:nvPr/>
        </p:nvPicPr>
        <p:blipFill>
          <a:blip r:embed="rId3">
            <a:extLst/>
          </a:blip>
          <a:stretch>
            <a:fillRect/>
          </a:stretch>
        </p:blipFill>
        <p:spPr>
          <a:xfrm>
            <a:off x="0" y="9542521"/>
            <a:ext cx="13004800" cy="625359"/>
          </a:xfrm>
          <a:prstGeom prst="rect">
            <a:avLst/>
          </a:prstGeom>
          <a:ln w="12700">
            <a:miter lim="400000"/>
          </a:ln>
        </p:spPr>
      </p:pic>
      <p:sp>
        <p:nvSpPr>
          <p:cNvPr id="34" name="Shape 34"/>
          <p:cNvSpPr/>
          <p:nvPr/>
        </p:nvSpPr>
        <p:spPr>
          <a:xfrm>
            <a:off x="1214796" y="8737419"/>
            <a:ext cx="6382082" cy="6423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rPr dirty="0"/>
              <a:t>This project has received funding from the European Union’s Horizon 2020 research and innovation </a:t>
            </a:r>
            <a:r>
              <a:rPr dirty="0" err="1"/>
              <a:t>programme</a:t>
            </a:r>
            <a:r>
              <a:rPr dirty="0"/>
              <a:t> under grant agreement number 674939.</a:t>
            </a:r>
          </a:p>
        </p:txBody>
      </p:sp>
      <p:pic>
        <p:nvPicPr>
          <p:cNvPr id="35" name="EU flag.jpg"/>
          <p:cNvPicPr>
            <a:picLocks noChangeAspect="1"/>
          </p:cNvPicPr>
          <p:nvPr/>
        </p:nvPicPr>
        <p:blipFill>
          <a:blip r:embed="rId4">
            <a:extLst/>
          </a:blip>
          <a:stretch>
            <a:fillRect/>
          </a:stretch>
        </p:blipFill>
        <p:spPr>
          <a:xfrm>
            <a:off x="138309" y="8784036"/>
            <a:ext cx="944494" cy="625359"/>
          </a:xfrm>
          <a:prstGeom prst="rect">
            <a:avLst/>
          </a:prstGeom>
          <a:ln w="12700">
            <a:miter lim="400000"/>
          </a:ln>
        </p:spPr>
      </p:pic>
      <p:sp>
        <p:nvSpPr>
          <p:cNvPr id="36" name="Shape 36"/>
          <p:cNvSpPr/>
          <p:nvPr/>
        </p:nvSpPr>
        <p:spPr>
          <a:xfrm>
            <a:off x="-33867" y="8637492"/>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ue page for graphics">
    <p:spTree>
      <p:nvGrpSpPr>
        <p:cNvPr id="1" name=""/>
        <p:cNvGrpSpPr/>
        <p:nvPr/>
      </p:nvGrpSpPr>
      <p:grpSpPr>
        <a:xfrm>
          <a:off x="0" y="0"/>
          <a:ext cx="0" cy="0"/>
          <a:chOff x="0" y="0"/>
          <a:chExt cx="0" cy="0"/>
        </a:xfrm>
      </p:grpSpPr>
      <p:sp>
        <p:nvSpPr>
          <p:cNvPr id="51" name="Shape 51"/>
          <p:cNvSpPr>
            <a:spLocks noGrp="1"/>
          </p:cNvSpPr>
          <p:nvPr>
            <p:ph type="title"/>
          </p:nvPr>
        </p:nvSpPr>
        <p:spPr>
          <a:xfrm>
            <a:off x="621778" y="719999"/>
            <a:ext cx="11761243" cy="1939530"/>
          </a:xfrm>
          <a:prstGeom prst="rect">
            <a:avLst/>
          </a:prstGeom>
        </p:spPr>
        <p:txBody>
          <a:bodyPr anchor="t"/>
          <a:lstStyle>
            <a:lvl1pPr>
              <a:defRPr sz="4800">
                <a:solidFill>
                  <a:srgbClr val="D5F4F2"/>
                </a:solidFill>
              </a:defRPr>
            </a:lvl1pPr>
          </a:lstStyle>
          <a:p>
            <a:r>
              <a:t>Title Text</a:t>
            </a:r>
          </a:p>
        </p:txBody>
      </p:sp>
      <p:pic>
        <p:nvPicPr>
          <p:cNvPr id="52" name="pasted-image.png"/>
          <p:cNvPicPr>
            <a:picLocks noChangeAspect="1"/>
          </p:cNvPicPr>
          <p:nvPr/>
        </p:nvPicPr>
        <p:blipFill>
          <a:blip r:embed="rId2">
            <a:extLst/>
          </a:blip>
          <a:stretch>
            <a:fillRect/>
          </a:stretch>
        </p:blipFill>
        <p:spPr>
          <a:xfrm>
            <a:off x="0" y="9136121"/>
            <a:ext cx="13004800" cy="625359"/>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2" name="cessdasawNegative.png"/>
          <p:cNvPicPr>
            <a:picLocks noChangeAspect="1"/>
          </p:cNvPicPr>
          <p:nvPr/>
        </p:nvPicPr>
        <p:blipFill>
          <a:blip r:embed="rId6">
            <a:extLst/>
          </a:blip>
          <a:stretch>
            <a:fillRect/>
          </a:stretch>
        </p:blipFill>
        <p:spPr>
          <a:xfrm>
            <a:off x="10330405" y="8857904"/>
            <a:ext cx="2366456" cy="507352"/>
          </a:xfrm>
          <a:prstGeom prst="rect">
            <a:avLst/>
          </a:prstGeom>
          <a:ln w="12700">
            <a:miter lim="400000"/>
          </a:ln>
        </p:spPr>
      </p:pic>
      <p:pic>
        <p:nvPicPr>
          <p:cNvPr id="3" name="pasted-image.png"/>
          <p:cNvPicPr>
            <a:picLocks noChangeAspect="1"/>
          </p:cNvPicPr>
          <p:nvPr/>
        </p:nvPicPr>
        <p:blipFill>
          <a:blip r:embed="rId7">
            <a:extLst/>
          </a:blip>
          <a:stretch>
            <a:fillRect/>
          </a:stretch>
        </p:blipFill>
        <p:spPr>
          <a:xfrm>
            <a:off x="0" y="9542521"/>
            <a:ext cx="13004800" cy="625359"/>
          </a:xfrm>
          <a:prstGeom prst="rect">
            <a:avLst/>
          </a:prstGeom>
          <a:ln w="12700">
            <a:miter lim="400000"/>
          </a:ln>
        </p:spPr>
      </p:pic>
      <p:sp>
        <p:nvSpPr>
          <p:cNvPr id="4" name="Shape 4"/>
          <p:cNvSpPr/>
          <p:nvPr/>
        </p:nvSpPr>
        <p:spPr>
          <a:xfrm>
            <a:off x="1214796" y="8725191"/>
            <a:ext cx="6382082" cy="66684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rPr dirty="0"/>
              <a:t>This project has received funding from the European Union’s Horizon 2020 research and innovation programme under grant agreement number 674939.</a:t>
            </a:r>
          </a:p>
        </p:txBody>
      </p:sp>
      <p:pic>
        <p:nvPicPr>
          <p:cNvPr id="5" name="EU flag.jpg"/>
          <p:cNvPicPr>
            <a:picLocks noChangeAspect="1"/>
          </p:cNvPicPr>
          <p:nvPr/>
        </p:nvPicPr>
        <p:blipFill>
          <a:blip r:embed="rId8">
            <a:extLst/>
          </a:blip>
          <a:stretch>
            <a:fillRect/>
          </a:stretch>
        </p:blipFill>
        <p:spPr>
          <a:xfrm>
            <a:off x="138309" y="8784036"/>
            <a:ext cx="944494" cy="625359"/>
          </a:xfrm>
          <a:prstGeom prst="rect">
            <a:avLst/>
          </a:prstGeom>
          <a:ln w="12700">
            <a:miter lim="400000"/>
          </a:ln>
        </p:spPr>
      </p:pic>
      <p:sp>
        <p:nvSpPr>
          <p:cNvPr id="6" name="Shape 6"/>
          <p:cNvSpPr/>
          <p:nvPr/>
        </p:nvSpPr>
        <p:spPr>
          <a:xfrm>
            <a:off x="-33867" y="8637492"/>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dirty="0"/>
          </a:p>
        </p:txBody>
      </p:sp>
      <p:sp>
        <p:nvSpPr>
          <p:cNvPr id="7" name="Shape 7"/>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8" name="Shape 8"/>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3"/>
          </p:nvPr>
        </p:nvSpPr>
        <p:spPr>
          <a:xfrm>
            <a:off x="6244117" y="6708208"/>
            <a:ext cx="3622875" cy="948978"/>
          </a:xfrm>
          <a:prstGeom prst="rect">
            <a:avLst/>
          </a:prstGeom>
          <a:extLst>
            <a:ext uri="{C572A759-6A51-4108-AA02-DFA0A04FC94B}">
              <ma14:wrappingTextBoxFlag xmlns:ma14="http://schemas.microsoft.com/office/mac/drawingml/2011/main" xmlns="" val="1"/>
            </a:ext>
          </a:extLst>
        </p:spPr>
        <p:txBody>
          <a:bodyPr wrap="square"/>
          <a:lstStyle>
            <a:lvl1pPr marL="0" indent="0">
              <a:lnSpc>
                <a:spcPts val="2200"/>
              </a:lnSpc>
              <a:spcBef>
                <a:spcPts val="0"/>
              </a:spcBef>
              <a:buSzTx/>
              <a:buNone/>
              <a:defRPr sz="1800">
                <a:latin typeface="Lato Heavy"/>
                <a:ea typeface="Lato Heavy"/>
                <a:cs typeface="Lato Heavy"/>
                <a:sym typeface="Lato Heavy"/>
              </a:defRPr>
            </a:lvl1pPr>
          </a:lstStyle>
          <a:p>
            <a:r>
              <a:rPr lang="sl-SI" dirty="0" smtClean="0"/>
              <a:t>Janez Štebe, </a:t>
            </a:r>
          </a:p>
          <a:p>
            <a:r>
              <a:rPr lang="sl-SI" dirty="0" smtClean="0"/>
              <a:t>Arhiv družboslovnih podatkov, Univerza v Ljubljani, Slovenija</a:t>
            </a:r>
            <a:endParaRPr dirty="0"/>
          </a:p>
        </p:txBody>
      </p:sp>
      <p:sp>
        <p:nvSpPr>
          <p:cNvPr id="70" name="Shape 70"/>
          <p:cNvSpPr>
            <a:spLocks noGrp="1"/>
          </p:cNvSpPr>
          <p:nvPr>
            <p:ph type="body" idx="14"/>
          </p:nvPr>
        </p:nvSpPr>
        <p:spPr>
          <a:xfrm>
            <a:off x="3574600" y="986654"/>
            <a:ext cx="3821559" cy="656590"/>
          </a:xfrm>
          <a:prstGeom prst="rect">
            <a:avLst/>
          </a:prstGeom>
          <a:extLst>
            <a:ext uri="{C572A759-6A51-4108-AA02-DFA0A04FC94B}">
              <ma14:wrappingTextBoxFlag xmlns:ma14="http://schemas.microsoft.com/office/mac/drawingml/2011/main" xmlns="" val="1"/>
            </a:ext>
          </a:extLst>
        </p:spPr>
        <p:txBody>
          <a:bodyPr/>
          <a:lstStyle>
            <a:lvl1pPr marL="0" indent="0">
              <a:spcBef>
                <a:spcPts val="0"/>
              </a:spcBef>
              <a:buSzTx/>
              <a:buNone/>
            </a:lvl1pPr>
          </a:lstStyle>
          <a:p>
            <a:r>
              <a:rPr dirty="0"/>
              <a:t>An introduction to </a:t>
            </a:r>
          </a:p>
        </p:txBody>
      </p:sp>
      <p:pic>
        <p:nvPicPr>
          <p:cNvPr id="71" name="cessdasawNegative.png"/>
          <p:cNvPicPr>
            <a:picLocks noChangeAspect="1"/>
          </p:cNvPicPr>
          <p:nvPr/>
        </p:nvPicPr>
        <p:blipFill>
          <a:blip r:embed="rId2">
            <a:extLst/>
          </a:blip>
          <a:stretch>
            <a:fillRect/>
          </a:stretch>
        </p:blipFill>
        <p:spPr>
          <a:xfrm>
            <a:off x="3631840" y="1710810"/>
            <a:ext cx="5136487" cy="1101227"/>
          </a:xfrm>
          <a:prstGeom prst="rect">
            <a:avLst/>
          </a:prstGeom>
          <a:ln w="12700">
            <a:miter lim="400000"/>
          </a:ln>
        </p:spPr>
      </p:pic>
      <p:sp>
        <p:nvSpPr>
          <p:cNvPr id="72" name="Shape 72"/>
          <p:cNvSpPr/>
          <p:nvPr/>
        </p:nvSpPr>
        <p:spPr>
          <a:xfrm>
            <a:off x="3561071" y="2850686"/>
            <a:ext cx="9105057" cy="17568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lnSpc>
                <a:spcPts val="4300"/>
              </a:lnSpc>
              <a:defRPr sz="3600" i="1">
                <a:solidFill>
                  <a:srgbClr val="FAEEF0"/>
                </a:solidFill>
                <a:latin typeface="+mn-lt"/>
                <a:ea typeface="+mn-ea"/>
                <a:cs typeface="+mn-cs"/>
                <a:sym typeface="Lato Regular"/>
              </a:defRPr>
            </a:pPr>
            <a:r>
              <a:rPr lang="sl-SI" dirty="0" err="1" smtClean="0"/>
              <a:t>Task</a:t>
            </a:r>
            <a:r>
              <a:rPr lang="sl-SI" dirty="0" smtClean="0"/>
              <a:t> 3.2 </a:t>
            </a:r>
            <a:r>
              <a:rPr lang="en-GB" sz="3600" i="1" dirty="0">
                <a:sym typeface="Lato Regular"/>
              </a:rPr>
              <a:t>Audit of current status of </a:t>
            </a:r>
            <a:endParaRPr lang="sl-SI" sz="3600" i="1" dirty="0" smtClean="0">
              <a:sym typeface="Lato Regular"/>
            </a:endParaRPr>
          </a:p>
          <a:p>
            <a:pPr algn="l">
              <a:lnSpc>
                <a:spcPts val="4300"/>
              </a:lnSpc>
              <a:defRPr sz="3600" i="1">
                <a:solidFill>
                  <a:srgbClr val="FAEEF0"/>
                </a:solidFill>
                <a:latin typeface="+mn-lt"/>
                <a:ea typeface="+mn-ea"/>
                <a:cs typeface="+mn-cs"/>
                <a:sym typeface="Lato Regular"/>
              </a:defRPr>
            </a:pPr>
            <a:r>
              <a:rPr lang="en-GB" sz="3600" i="1" dirty="0" smtClean="0">
                <a:sym typeface="Lato Regular"/>
              </a:rPr>
              <a:t>data </a:t>
            </a:r>
            <a:r>
              <a:rPr lang="en-GB" sz="3600" i="1" dirty="0">
                <a:sym typeface="Lato Regular"/>
              </a:rPr>
              <a:t>archive services in each ERA country</a:t>
            </a:r>
            <a:endParaRPr lang="sl-SI" dirty="0" smtClean="0"/>
          </a:p>
          <a:p>
            <a:pPr algn="l">
              <a:lnSpc>
                <a:spcPts val="4300"/>
              </a:lnSpc>
              <a:defRPr sz="3600" i="1">
                <a:solidFill>
                  <a:srgbClr val="FAEEF0"/>
                </a:solidFill>
                <a:latin typeface="+mn-lt"/>
                <a:ea typeface="+mn-ea"/>
                <a:cs typeface="+mn-cs"/>
                <a:sym typeface="Lato Regular"/>
              </a:defRPr>
            </a:pPr>
            <a:r>
              <a:rPr lang="sl-SI" dirty="0" err="1"/>
              <a:t>a</a:t>
            </a:r>
            <a:r>
              <a:rPr lang="sl-SI" dirty="0" err="1" smtClean="0"/>
              <a:t>nd</a:t>
            </a:r>
            <a:r>
              <a:rPr lang="sl-SI" dirty="0" smtClean="0"/>
              <a:t> </a:t>
            </a:r>
            <a:r>
              <a:rPr lang="sl-SI" dirty="0" err="1" smtClean="0"/>
              <a:t>assesment</a:t>
            </a:r>
            <a:r>
              <a:rPr lang="sl-SI" dirty="0" smtClean="0"/>
              <a:t> </a:t>
            </a:r>
            <a:r>
              <a:rPr lang="sl-SI" dirty="0" err="1" smtClean="0"/>
              <a:t>of</a:t>
            </a:r>
            <a:r>
              <a:rPr lang="sl-SI" dirty="0" smtClean="0"/>
              <a:t> </a:t>
            </a:r>
            <a:r>
              <a:rPr lang="sl-SI" dirty="0" err="1" smtClean="0"/>
              <a:t>potential</a:t>
            </a:r>
            <a:r>
              <a:rPr lang="sl-SI" dirty="0" smtClean="0"/>
              <a:t> </a:t>
            </a:r>
            <a:r>
              <a:rPr dirty="0" smtClean="0"/>
              <a:t>for </a:t>
            </a:r>
            <a:r>
              <a:rPr lang="sl-SI" dirty="0" err="1" smtClean="0"/>
              <a:t>development</a:t>
            </a:r>
            <a:endParaRPr lang="sl-SI" dirty="0" smtClean="0"/>
          </a:p>
        </p:txBody>
      </p:sp>
      <p:pic>
        <p:nvPicPr>
          <p:cNvPr id="73" name="CESSDA House LR.png"/>
          <p:cNvPicPr>
            <a:picLocks noChangeAspect="1"/>
          </p:cNvPicPr>
          <p:nvPr/>
        </p:nvPicPr>
        <p:blipFill>
          <a:blip r:embed="rId3">
            <a:extLst/>
          </a:blip>
          <a:srcRect t="1583" b="1583"/>
          <a:stretch>
            <a:fillRect/>
          </a:stretch>
        </p:blipFill>
        <p:spPr>
          <a:xfrm>
            <a:off x="3603625" y="5087269"/>
            <a:ext cx="2334222" cy="271556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263" y="806810"/>
            <a:ext cx="11761243" cy="1939530"/>
          </a:xfrm>
        </p:spPr>
        <p:txBody>
          <a:bodyPr>
            <a:normAutofit fontScale="90000"/>
          </a:bodyPr>
          <a:lstStyle/>
          <a:p>
            <a:r>
              <a:rPr lang="en-GB" b="1" dirty="0"/>
              <a:t>Heading concepts values means (0 – Underdeveloped; 1 – Developing; 2 – Developed) by CESSDA membership</a:t>
            </a:r>
            <a:endParaRPr lang="sl-SI" dirty="0"/>
          </a:p>
        </p:txBody>
      </p:sp>
      <p:graphicFrame>
        <p:nvGraphicFramePr>
          <p:cNvPr id="3" name="Chart 2"/>
          <p:cNvGraphicFramePr/>
          <p:nvPr>
            <p:extLst>
              <p:ext uri="{D42A27DB-BD31-4B8C-83A1-F6EECF244321}">
                <p14:modId xmlns:p14="http://schemas.microsoft.com/office/powerpoint/2010/main" val="325030105"/>
              </p:ext>
            </p:extLst>
          </p:nvPr>
        </p:nvGraphicFramePr>
        <p:xfrm>
          <a:off x="993613" y="2520046"/>
          <a:ext cx="11176391" cy="6407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8531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64231" y="2699999"/>
            <a:ext cx="6363260" cy="846829"/>
          </a:xfrm>
        </p:spPr>
        <p:txBody>
          <a:bodyPr>
            <a:normAutofit fontScale="90000"/>
          </a:bodyPr>
          <a:lstStyle/>
          <a:p>
            <a:r>
              <a:rPr lang="fr-CH" dirty="0"/>
              <a:t>Data Archive Services Proto-</a:t>
            </a:r>
            <a:r>
              <a:rPr lang="fr-CH" dirty="0" err="1"/>
              <a:t>Activities</a:t>
            </a:r>
            <a:endParaRPr lang="sl-SI" dirty="0"/>
          </a:p>
        </p:txBody>
      </p:sp>
      <p:sp>
        <p:nvSpPr>
          <p:cNvPr id="4" name="Text Placeholder 3"/>
          <p:cNvSpPr>
            <a:spLocks noGrp="1"/>
          </p:cNvSpPr>
          <p:nvPr>
            <p:ph type="body" sz="quarter" idx="13"/>
          </p:nvPr>
        </p:nvSpPr>
        <p:spPr/>
        <p:txBody>
          <a:bodyPr/>
          <a:lstStyle/>
          <a:p>
            <a:endParaRPr lang="sl-SI" dirty="0"/>
          </a:p>
        </p:txBody>
      </p:sp>
      <p:sp>
        <p:nvSpPr>
          <p:cNvPr id="5" name="Text Placeholder 4"/>
          <p:cNvSpPr>
            <a:spLocks noGrp="1"/>
          </p:cNvSpPr>
          <p:nvPr>
            <p:ph type="body" sz="quarter" idx="14"/>
          </p:nvPr>
        </p:nvSpPr>
        <p:spPr>
          <a:xfrm>
            <a:off x="1055802" y="931673"/>
            <a:ext cx="7194277" cy="656590"/>
          </a:xfrm>
        </p:spPr>
        <p:txBody>
          <a:bodyPr/>
          <a:lstStyle/>
          <a:p>
            <a:r>
              <a:rPr lang="sl-SI" dirty="0" smtClean="0"/>
              <a:t>Brian </a:t>
            </a:r>
            <a:r>
              <a:rPr lang="sl-SI" dirty="0" err="1" smtClean="0"/>
              <a:t>Kleiner</a:t>
            </a:r>
            <a:r>
              <a:rPr lang="sl-SI" dirty="0" smtClean="0"/>
              <a:t>, Christina </a:t>
            </a:r>
            <a:r>
              <a:rPr lang="sl-SI" dirty="0" err="1" smtClean="0"/>
              <a:t>Bornatici</a:t>
            </a:r>
            <a:endParaRPr lang="sl-SI" dirty="0"/>
          </a:p>
        </p:txBody>
      </p:sp>
    </p:spTree>
    <p:extLst>
      <p:ext uri="{BB962C8B-B14F-4D97-AF65-F5344CB8AC3E}">
        <p14:creationId xmlns:p14="http://schemas.microsoft.com/office/powerpoint/2010/main" val="12994018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723899" y="387499"/>
            <a:ext cx="12160827" cy="1939530"/>
          </a:xfrm>
          <a:prstGeom prst="rect">
            <a:avLst/>
          </a:prstGeom>
        </p:spPr>
        <p:txBody>
          <a:bodyPr/>
          <a:lstStyle/>
          <a:p>
            <a:r>
              <a:rPr lang="fr-CH" dirty="0" smtClean="0"/>
              <a:t>Data Archive Services Proto-</a:t>
            </a:r>
            <a:r>
              <a:rPr lang="fr-CH" dirty="0" err="1"/>
              <a:t>A</a:t>
            </a:r>
            <a:r>
              <a:rPr lang="fr-CH" dirty="0" err="1" smtClean="0"/>
              <a:t>ctivities</a:t>
            </a:r>
            <a:endParaRPr dirty="0"/>
          </a:p>
        </p:txBody>
      </p:sp>
      <p:sp>
        <p:nvSpPr>
          <p:cNvPr id="81" name="Shape 81"/>
          <p:cNvSpPr>
            <a:spLocks noGrp="1"/>
          </p:cNvSpPr>
          <p:nvPr>
            <p:ph type="body" sz="half" idx="1"/>
          </p:nvPr>
        </p:nvSpPr>
        <p:spPr>
          <a:xfrm>
            <a:off x="723900" y="1662555"/>
            <a:ext cx="11761242" cy="6875804"/>
          </a:xfrm>
          <a:prstGeom prst="rect">
            <a:avLst/>
          </a:prstGeom>
        </p:spPr>
        <p:txBody>
          <a:bodyPr>
            <a:noAutofit/>
          </a:bodyPr>
          <a:lstStyle/>
          <a:p>
            <a:pPr>
              <a:lnSpc>
                <a:spcPct val="110000"/>
              </a:lnSpc>
              <a:spcAft>
                <a:spcPts val="3000"/>
              </a:spcAft>
            </a:pPr>
            <a:r>
              <a:rPr lang="en-GB" dirty="0" smtClean="0"/>
              <a:t>This section focuses on countries with no established national data archive services (DAS).</a:t>
            </a:r>
          </a:p>
          <a:p>
            <a:pPr>
              <a:lnSpc>
                <a:spcPct val="110000"/>
              </a:lnSpc>
              <a:spcAft>
                <a:spcPts val="1200"/>
              </a:spcAft>
            </a:pPr>
            <a:r>
              <a:rPr lang="en-GB" dirty="0" smtClean="0"/>
              <a:t>Main aims: </a:t>
            </a:r>
          </a:p>
          <a:p>
            <a:pPr lvl="2">
              <a:lnSpc>
                <a:spcPct val="110000"/>
              </a:lnSpc>
              <a:spcAft>
                <a:spcPts val="1200"/>
              </a:spcAft>
            </a:pPr>
            <a:r>
              <a:rPr lang="en-GB" sz="2800" dirty="0" smtClean="0"/>
              <a:t>Distinguish countries that are currently more active from the less active ones;</a:t>
            </a:r>
          </a:p>
          <a:p>
            <a:pPr lvl="2">
              <a:lnSpc>
                <a:spcPct val="110000"/>
              </a:lnSpc>
              <a:spcAft>
                <a:spcPts val="1200"/>
              </a:spcAft>
            </a:pPr>
            <a:r>
              <a:rPr lang="en-GB" sz="2800" dirty="0" smtClean="0"/>
              <a:t>Identify the key players involved in DAS-related activities and open access (OA) support activities;</a:t>
            </a:r>
          </a:p>
          <a:p>
            <a:pPr lvl="2">
              <a:lnSpc>
                <a:spcPct val="110000"/>
              </a:lnSpc>
              <a:spcAft>
                <a:spcPts val="1200"/>
              </a:spcAft>
            </a:pPr>
            <a:r>
              <a:rPr lang="en-GB" sz="2800" dirty="0" smtClean="0"/>
              <a:t>Describe the current expertise, availability of technical infrastructure;</a:t>
            </a:r>
          </a:p>
          <a:p>
            <a:pPr lvl="2">
              <a:lnSpc>
                <a:spcPct val="110000"/>
              </a:lnSpc>
              <a:spcAft>
                <a:spcPts val="1200"/>
              </a:spcAft>
            </a:pPr>
            <a:r>
              <a:rPr lang="en-GB" sz="2800" dirty="0" smtClean="0"/>
              <a:t>Describe the current activities and organisational first steps.</a:t>
            </a:r>
          </a:p>
          <a:p>
            <a:pPr lvl="2"/>
            <a:endParaRPr lang="en-GB" dirty="0"/>
          </a:p>
        </p:txBody>
      </p:sp>
    </p:spTree>
    <p:extLst>
      <p:ext uri="{BB962C8B-B14F-4D97-AF65-F5344CB8AC3E}">
        <p14:creationId xmlns:p14="http://schemas.microsoft.com/office/powerpoint/2010/main" val="7701270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fr-CH" dirty="0"/>
              <a:t>Data Archive Services Proto-</a:t>
            </a:r>
            <a:r>
              <a:rPr lang="fr-CH" dirty="0" err="1"/>
              <a:t>Activities</a:t>
            </a:r>
            <a:endParaRPr dirty="0"/>
          </a:p>
        </p:txBody>
      </p:sp>
      <p:sp>
        <p:nvSpPr>
          <p:cNvPr id="6" name="Shape 81"/>
          <p:cNvSpPr txBox="1">
            <a:spLocks/>
          </p:cNvSpPr>
          <p:nvPr/>
        </p:nvSpPr>
        <p:spPr>
          <a:xfrm>
            <a:off x="723900" y="1900055"/>
            <a:ext cx="11761242" cy="68758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a:lstStyle>
          <a:p>
            <a:pPr marL="0" indent="0" hangingPunct="1">
              <a:lnSpc>
                <a:spcPct val="110000"/>
              </a:lnSpc>
              <a:spcAft>
                <a:spcPts val="3000"/>
              </a:spcAft>
              <a:buNone/>
            </a:pPr>
            <a:endParaRPr lang="en-GB" sz="2800" dirty="0" smtClean="0"/>
          </a:p>
          <a:p>
            <a:pPr lvl="2" hangingPunct="1"/>
            <a:endParaRPr lang="en-GB" dirty="0"/>
          </a:p>
        </p:txBody>
      </p:sp>
      <p:graphicFrame>
        <p:nvGraphicFramePr>
          <p:cNvPr id="2" name="Tableau 1"/>
          <p:cNvGraphicFramePr>
            <a:graphicFrameLocks noGrp="1"/>
          </p:cNvGraphicFramePr>
          <p:nvPr>
            <p:extLst/>
          </p:nvPr>
        </p:nvGraphicFramePr>
        <p:xfrm>
          <a:off x="570015" y="1927466"/>
          <a:ext cx="11899073" cy="7414326"/>
        </p:xfrm>
        <a:graphic>
          <a:graphicData uri="http://schemas.openxmlformats.org/drawingml/2006/table">
            <a:tbl>
              <a:tblPr firstRow="1" bandRow="1">
                <a:tableStyleId>{5940675A-B579-460E-94D1-54222C63F5DA}</a:tableStyleId>
              </a:tblPr>
              <a:tblGrid>
                <a:gridCol w="5771939">
                  <a:extLst>
                    <a:ext uri="{9D8B030D-6E8A-4147-A177-3AD203B41FA5}">
                      <a16:colId xmlns:a16="http://schemas.microsoft.com/office/drawing/2014/main" val="20000"/>
                    </a:ext>
                  </a:extLst>
                </a:gridCol>
                <a:gridCol w="241025">
                  <a:extLst>
                    <a:ext uri="{9D8B030D-6E8A-4147-A177-3AD203B41FA5}">
                      <a16:colId xmlns:a16="http://schemas.microsoft.com/office/drawing/2014/main" val="20001"/>
                    </a:ext>
                  </a:extLst>
                </a:gridCol>
                <a:gridCol w="5886109">
                  <a:extLst>
                    <a:ext uri="{9D8B030D-6E8A-4147-A177-3AD203B41FA5}">
                      <a16:colId xmlns:a16="http://schemas.microsoft.com/office/drawing/2014/main" val="20002"/>
                    </a:ext>
                  </a:extLst>
                </a:gridCol>
              </a:tblGrid>
              <a:tr h="670626">
                <a:tc>
                  <a:txBody>
                    <a:bodyPr/>
                    <a:lstStyle/>
                    <a:p>
                      <a:pPr marL="0" indent="0" algn="l">
                        <a:spcAft>
                          <a:spcPts val="1200"/>
                        </a:spcAft>
                      </a:pPr>
                      <a:r>
                        <a:rPr lang="en-GB" sz="2400" b="1" dirty="0" smtClean="0"/>
                        <a:t> DAS-activities overall</a:t>
                      </a:r>
                      <a:r>
                        <a:rPr lang="en-GB" sz="2400" b="1" baseline="0" dirty="0" smtClean="0"/>
                        <a:t> assessment</a:t>
                      </a:r>
                      <a:endParaRPr lang="en-GB" sz="24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a:spcAft>
                          <a:spcPts val="1200"/>
                        </a:spcAft>
                      </a:pPr>
                      <a:endParaRPr lang="en-GB" sz="8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2550" marR="0" indent="0" algn="l" defTabSz="584200" rtl="0" eaLnBrk="1" fontAlgn="auto" latinLnBrk="0" hangingPunct="1">
                        <a:lnSpc>
                          <a:spcPct val="100000"/>
                        </a:lnSpc>
                        <a:spcBef>
                          <a:spcPts val="0"/>
                        </a:spcBef>
                        <a:spcAft>
                          <a:spcPts val="1200"/>
                        </a:spcAft>
                        <a:buClrTx/>
                        <a:buSzTx/>
                        <a:buFontTx/>
                        <a:buNone/>
                        <a:tabLst/>
                        <a:defRPr/>
                      </a:pPr>
                      <a:r>
                        <a:rPr lang="en-GB" sz="2400" b="1" dirty="0" smtClean="0">
                          <a:solidFill>
                            <a:srgbClr val="002060"/>
                          </a:solidFill>
                        </a:rPr>
                        <a:t>OA-activities overall</a:t>
                      </a:r>
                      <a:r>
                        <a:rPr lang="en-GB" sz="2400" b="1" baseline="0" dirty="0" smtClean="0">
                          <a:solidFill>
                            <a:srgbClr val="002060"/>
                          </a:solidFill>
                        </a:rPr>
                        <a:t> assessment</a:t>
                      </a:r>
                      <a:endParaRPr lang="en-GB" sz="2400" b="1" dirty="0" smtClean="0">
                        <a:solidFill>
                          <a:srgbClr val="00206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50166">
                <a:tc>
                  <a:txBody>
                    <a:bodyPr/>
                    <a:lstStyle/>
                    <a:p>
                      <a:pPr marL="177800" indent="0" algn="l" fontAlgn="ctr">
                        <a:spcBef>
                          <a:spcPts val="0"/>
                        </a:spcBef>
                        <a:spcAft>
                          <a:spcPts val="0"/>
                        </a:spcAft>
                      </a:pPr>
                      <a:r>
                        <a:rPr lang="en-GB" sz="1100" b="0" i="0" u="none" strike="noStrike" baseline="0" dirty="0" smtClean="0">
                          <a:solidFill>
                            <a:schemeClr val="bg1"/>
                          </a:solidFill>
                          <a:effectLst/>
                          <a:latin typeface="+mn-lt"/>
                        </a:rPr>
                        <a:t>  </a:t>
                      </a:r>
                      <a:endParaRPr lang="en-GB" sz="1100" b="0" i="0" u="none" strike="noStrike" dirty="0" smtClean="0">
                        <a:solidFill>
                          <a:srgbClr val="002060"/>
                        </a:solidFill>
                        <a:effectLst/>
                        <a:latin typeface="+mn-lt"/>
                      </a:endParaRPr>
                    </a:p>
                    <a:p>
                      <a:pPr marL="177800" indent="0" algn="l" fontAlgn="ctr">
                        <a:spcAft>
                          <a:spcPts val="1200"/>
                        </a:spcAft>
                      </a:pPr>
                      <a:r>
                        <a:rPr lang="en-GB" sz="2400" b="0" i="0" u="none" strike="noStrike" dirty="0" smtClean="0">
                          <a:solidFill>
                            <a:schemeClr val="bg1"/>
                          </a:solidFill>
                          <a:effectLst/>
                          <a:latin typeface="+mn-lt"/>
                        </a:rPr>
                        <a:t>Technical infrastructure</a:t>
                      </a:r>
                    </a:p>
                    <a:p>
                      <a:pPr marL="177800" indent="0" algn="l" fontAlgn="ctr">
                        <a:spcAft>
                          <a:spcPts val="1200"/>
                        </a:spcAft>
                      </a:pPr>
                      <a:r>
                        <a:rPr lang="en-GB" sz="1800" b="0" i="1" u="none" strike="noStrike" cap="none" spc="0" baseline="0" dirty="0" smtClean="0">
                          <a:ln>
                            <a:noFill/>
                          </a:ln>
                          <a:solidFill>
                            <a:schemeClr val="tx1"/>
                          </a:solidFill>
                          <a:effectLst/>
                          <a:uFillTx/>
                          <a:latin typeface="+mn-lt"/>
                          <a:ea typeface="+mn-ea"/>
                          <a:cs typeface="+mn-cs"/>
                          <a:sym typeface="Helvetica Light"/>
                        </a:rPr>
                        <a:t>Are there existing technical infrastructures (national and/or institutional infrastructures in the social sciences such as repositories, online tools, databases, or online catalogues, etc.) that could possibly be used for or applied to a new DAS?</a:t>
                      </a:r>
                      <a:r>
                        <a:rPr lang="en-GB" sz="2400" b="0" i="0" u="none" strike="noStrike" cap="none" spc="0" baseline="0" dirty="0" smtClean="0">
                          <a:ln>
                            <a:noFill/>
                          </a:ln>
                          <a:solidFill>
                            <a:schemeClr val="bg1"/>
                          </a:solidFill>
                          <a:effectLst/>
                          <a:uFillTx/>
                          <a:latin typeface="+mn-lt"/>
                          <a:ea typeface="+mn-ea"/>
                          <a:cs typeface="+mn-cs"/>
                          <a:sym typeface="Helvetica Light"/>
                        </a:rPr>
                        <a:t/>
                      </a:r>
                      <a:br>
                        <a:rPr lang="en-GB" sz="2400" b="0" i="0" u="none" strike="noStrike" cap="none" spc="0" baseline="0" dirty="0" smtClean="0">
                          <a:ln>
                            <a:noFill/>
                          </a:ln>
                          <a:solidFill>
                            <a:schemeClr val="bg1"/>
                          </a:solidFill>
                          <a:effectLst/>
                          <a:uFillTx/>
                          <a:latin typeface="+mn-lt"/>
                          <a:ea typeface="+mn-ea"/>
                          <a:cs typeface="+mn-cs"/>
                          <a:sym typeface="Helvetica Light"/>
                        </a:rPr>
                      </a:br>
                      <a:endParaRPr lang="en-GB" sz="1100" b="0" i="1" u="none" strike="noStrike" cap="none" spc="0" baseline="0" dirty="0" smtClean="0">
                        <a:ln>
                          <a:noFill/>
                        </a:ln>
                        <a:solidFill>
                          <a:schemeClr val="tx1"/>
                        </a:solidFill>
                        <a:effectLst/>
                        <a:uFillTx/>
                        <a:latin typeface="+mn-lt"/>
                        <a:ea typeface="+mn-ea"/>
                        <a:cs typeface="+mn-cs"/>
                        <a:sym typeface="Helvetica Light"/>
                      </a:endParaRPr>
                    </a:p>
                  </a:txBody>
                  <a:tcPr marL="9525" marR="9525" marT="9525" marB="0">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l">
                        <a:spcAft>
                          <a:spcPts val="1200"/>
                        </a:spcAft>
                      </a:pPr>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7800" indent="0" algn="l" fontAlgn="ctr">
                        <a:spcBef>
                          <a:spcPts val="0"/>
                        </a:spcBef>
                        <a:spcAft>
                          <a:spcPts val="0"/>
                        </a:spcAft>
                      </a:pPr>
                      <a:endParaRPr lang="en-GB" sz="1100" b="0" i="0" u="none" strike="noStrike" dirty="0" smtClean="0">
                        <a:solidFill>
                          <a:srgbClr val="002060"/>
                        </a:solidFill>
                        <a:effectLst/>
                        <a:latin typeface="+mn-lt"/>
                      </a:endParaRPr>
                    </a:p>
                    <a:p>
                      <a:pPr marL="177800" indent="0" algn="l" fontAlgn="ctr">
                        <a:spcBef>
                          <a:spcPts val="0"/>
                        </a:spcBef>
                        <a:spcAft>
                          <a:spcPts val="1200"/>
                        </a:spcAft>
                      </a:pPr>
                      <a:r>
                        <a:rPr lang="en-GB" sz="2400" b="0" i="0" u="none" strike="noStrike" dirty="0" smtClean="0">
                          <a:solidFill>
                            <a:srgbClr val="002060"/>
                          </a:solidFill>
                          <a:effectLst/>
                          <a:latin typeface="+mn-lt"/>
                        </a:rPr>
                        <a:t>OA initiatives</a:t>
                      </a:r>
                    </a:p>
                    <a:p>
                      <a:pPr marL="177800" indent="0" algn="l" fontAlgn="ctr">
                        <a:spcAft>
                          <a:spcPts val="1200"/>
                        </a:spcAft>
                      </a:pPr>
                      <a:r>
                        <a:rPr lang="en-GB" sz="2000" b="0" i="1" u="none" strike="noStrike" cap="none" spc="0" baseline="0" dirty="0" smtClean="0">
                          <a:ln>
                            <a:noFill/>
                          </a:ln>
                          <a:solidFill>
                            <a:srgbClr val="002060"/>
                          </a:solidFill>
                          <a:effectLst/>
                          <a:uFillTx/>
                          <a:latin typeface="+mn-lt"/>
                          <a:ea typeface="+mn-ea"/>
                          <a:cs typeface="+mn-cs"/>
                          <a:sym typeface="Helvetica Light"/>
                        </a:rPr>
                        <a:t>Are there open access (OA) projects or initiatives (e.g. OA promotion) in your country?</a:t>
                      </a:r>
                      <a:endParaRPr lang="en-GB" sz="2000" b="0" i="0" u="none" strike="noStrike" dirty="0">
                        <a:solidFill>
                          <a:srgbClr val="002060"/>
                        </a:solidFill>
                        <a:effectLst/>
                        <a:latin typeface="+mn-lt"/>
                      </a:endParaRPr>
                    </a:p>
                    <a:p>
                      <a:pPr algn="l" fontAlgn="ctr">
                        <a:spcAft>
                          <a:spcPts val="1200"/>
                        </a:spcAft>
                      </a:pPr>
                      <a:r>
                        <a:rPr lang="en-GB" sz="2400" b="0" i="0" u="none" strike="noStrike" baseline="0" dirty="0" smtClean="0">
                          <a:solidFill>
                            <a:srgbClr val="002060"/>
                          </a:solidFill>
                          <a:effectLst/>
                          <a:latin typeface="+mn-lt"/>
                        </a:rPr>
                        <a:t>  </a:t>
                      </a:r>
                      <a:r>
                        <a:rPr lang="en-GB" sz="2400" b="0" i="0" u="none" strike="noStrike" dirty="0" smtClean="0">
                          <a:solidFill>
                            <a:srgbClr val="002060"/>
                          </a:solidFill>
                          <a:effectLst/>
                          <a:latin typeface="+mn-lt"/>
                        </a:rPr>
                        <a:t> </a:t>
                      </a:r>
                      <a:endParaRPr lang="en-GB" sz="2400" b="0" i="0" u="none" strike="noStrike" dirty="0">
                        <a:solidFill>
                          <a:srgbClr val="002060"/>
                        </a:solidFill>
                        <a:effectLst/>
                        <a:latin typeface="+mn-lt"/>
                      </a:endParaRPr>
                    </a:p>
                  </a:txBody>
                  <a:tcPr marL="9525" marR="9525" marT="9525" marB="0">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1028338">
                <a:tc>
                  <a:txBody>
                    <a:bodyPr/>
                    <a:lstStyle/>
                    <a:p>
                      <a:pPr marL="177800" indent="0" algn="l" fontAlgn="ctr">
                        <a:spcAft>
                          <a:spcPts val="1200"/>
                        </a:spcAft>
                      </a:pPr>
                      <a:r>
                        <a:rPr lang="en-GB" sz="1100" b="0" i="0" u="none" strike="noStrike" dirty="0" smtClean="0">
                          <a:solidFill>
                            <a:schemeClr val="bg1"/>
                          </a:solidFill>
                          <a:effectLst/>
                          <a:latin typeface="+mn-lt"/>
                        </a:rPr>
                        <a:t/>
                      </a:r>
                      <a:br>
                        <a:rPr lang="en-GB" sz="1100" b="0" i="0" u="none" strike="noStrike" dirty="0" smtClean="0">
                          <a:solidFill>
                            <a:schemeClr val="bg1"/>
                          </a:solidFill>
                          <a:effectLst/>
                          <a:latin typeface="+mn-lt"/>
                        </a:rPr>
                      </a:br>
                      <a:r>
                        <a:rPr lang="en-GB" sz="2400" b="0" i="0" u="none" strike="noStrike" dirty="0" smtClean="0">
                          <a:solidFill>
                            <a:schemeClr val="bg1"/>
                          </a:solidFill>
                          <a:effectLst/>
                          <a:latin typeface="+mn-lt"/>
                        </a:rPr>
                        <a:t>Organisational activities</a:t>
                      </a:r>
                    </a:p>
                    <a:p>
                      <a:pPr marL="177800" indent="0" algn="l" fontAlgn="ctr">
                        <a:spcAft>
                          <a:spcPts val="1200"/>
                        </a:spcAft>
                      </a:pPr>
                      <a:r>
                        <a:rPr lang="en-GB" sz="1800" b="0" i="1" u="none" strike="noStrike" cap="none" spc="0" baseline="0" dirty="0" smtClean="0">
                          <a:ln>
                            <a:noFill/>
                          </a:ln>
                          <a:solidFill>
                            <a:schemeClr val="tx1"/>
                          </a:solidFill>
                          <a:effectLst/>
                          <a:uFillTx/>
                          <a:latin typeface="+mn-lt"/>
                          <a:ea typeface="+mn-ea"/>
                          <a:cs typeface="+mn-cs"/>
                          <a:sym typeface="Helvetica Light"/>
                        </a:rPr>
                        <a:t>Are there any activities in your country towards establishing a DAS for the social sciences?</a:t>
                      </a:r>
                      <a:br>
                        <a:rPr lang="en-GB" sz="1800" b="0" i="1" u="none" strike="noStrike" cap="none" spc="0" baseline="0" dirty="0" smtClean="0">
                          <a:ln>
                            <a:noFill/>
                          </a:ln>
                          <a:solidFill>
                            <a:schemeClr val="tx1"/>
                          </a:solidFill>
                          <a:effectLst/>
                          <a:uFillTx/>
                          <a:latin typeface="+mn-lt"/>
                          <a:ea typeface="+mn-ea"/>
                          <a:cs typeface="+mn-cs"/>
                          <a:sym typeface="Helvetica Light"/>
                        </a:rPr>
                      </a:br>
                      <a:endParaRPr lang="en-GB" sz="1100" b="0" i="0" u="none" strike="noStrike" dirty="0">
                        <a:solidFill>
                          <a:schemeClr val="bg1"/>
                        </a:solidFill>
                        <a:effectLst/>
                        <a:latin typeface="+mn-lt"/>
                      </a:endParaRPr>
                    </a:p>
                  </a:txBody>
                  <a:tcPr marL="9525" marR="9525" marT="9525" marB="0">
                    <a:lnR w="28575" cap="flat" cmpd="sng" algn="ctr">
                      <a:solidFill>
                        <a:schemeClr val="bg1"/>
                      </a:solidFill>
                      <a:prstDash val="solid"/>
                      <a:round/>
                      <a:headEnd type="none" w="med" len="med"/>
                      <a:tailEnd type="none" w="med" len="med"/>
                    </a:lnR>
                    <a:solidFill>
                      <a:schemeClr val="accent1">
                        <a:lumMod val="50000"/>
                      </a:schemeClr>
                    </a:solidFill>
                  </a:tcPr>
                </a:tc>
                <a:tc>
                  <a:txBody>
                    <a:bodyPr/>
                    <a:lstStyle/>
                    <a:p>
                      <a:pPr algn="l">
                        <a:spcAft>
                          <a:spcPts val="1200"/>
                        </a:spcAft>
                      </a:pPr>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marL="177800" indent="0" algn="l" fontAlgn="ctr">
                        <a:spcBef>
                          <a:spcPts val="0"/>
                        </a:spcBef>
                        <a:spcAft>
                          <a:spcPts val="0"/>
                        </a:spcAft>
                      </a:pPr>
                      <a:endParaRPr lang="en-GB" sz="1100" b="0" i="0" u="none" strike="noStrike" dirty="0" smtClean="0">
                        <a:solidFill>
                          <a:srgbClr val="002060"/>
                        </a:solidFill>
                        <a:effectLst/>
                        <a:latin typeface="+mn-lt"/>
                      </a:endParaRPr>
                    </a:p>
                    <a:p>
                      <a:pPr marL="177800" indent="0" algn="l" fontAlgn="ctr">
                        <a:spcAft>
                          <a:spcPts val="1200"/>
                        </a:spcAft>
                      </a:pPr>
                      <a:r>
                        <a:rPr lang="en-GB" sz="2400" b="0" i="0" u="none" strike="noStrike" dirty="0" smtClean="0">
                          <a:solidFill>
                            <a:srgbClr val="002060"/>
                          </a:solidFill>
                          <a:effectLst/>
                          <a:latin typeface="+mn-lt"/>
                        </a:rPr>
                        <a:t>Data sharing and OA support services</a:t>
                      </a:r>
                    </a:p>
                    <a:p>
                      <a:pPr marL="177800" indent="0" algn="l" fontAlgn="ctr">
                        <a:spcAft>
                          <a:spcPts val="1200"/>
                        </a:spcAft>
                      </a:pPr>
                      <a:r>
                        <a:rPr lang="en-GB" sz="2000" b="0" i="1" u="none" strike="noStrike" cap="none" spc="0" baseline="0" dirty="0" smtClean="0">
                          <a:ln>
                            <a:noFill/>
                          </a:ln>
                          <a:solidFill>
                            <a:srgbClr val="002060"/>
                          </a:solidFill>
                          <a:effectLst/>
                          <a:uFillTx/>
                          <a:latin typeface="+mn-lt"/>
                          <a:ea typeface="+mn-ea"/>
                          <a:cs typeface="+mn-cs"/>
                          <a:sym typeface="Helvetica Light"/>
                        </a:rPr>
                        <a:t>Are there data support services provided to social science researchers in your country that facilitate data sharing and/or Open Access to research data (regarding for example, data management plans, data preservation, and data access)?</a:t>
                      </a:r>
                      <a:endParaRPr lang="en-GB" sz="2000" dirty="0">
                        <a:solidFill>
                          <a:srgbClr val="002060"/>
                        </a:solidFill>
                      </a:endParaRPr>
                    </a:p>
                  </a:txBody>
                  <a:tcPr marL="9525" marR="9525" marT="9525" marB="0">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1028338">
                <a:tc>
                  <a:txBody>
                    <a:bodyPr/>
                    <a:lstStyle/>
                    <a:p>
                      <a:pPr marL="177800" indent="0" algn="l" fontAlgn="ctr">
                        <a:spcAft>
                          <a:spcPts val="1200"/>
                        </a:spcAft>
                      </a:pPr>
                      <a:r>
                        <a:rPr lang="en-GB" sz="1100" b="0" i="0" u="none" strike="noStrike" dirty="0" smtClean="0">
                          <a:solidFill>
                            <a:schemeClr val="bg1"/>
                          </a:solidFill>
                          <a:effectLst/>
                          <a:latin typeface="+mn-lt"/>
                        </a:rPr>
                        <a:t/>
                      </a:r>
                      <a:br>
                        <a:rPr lang="en-GB" sz="1100" b="0" i="0" u="none" strike="noStrike" dirty="0" smtClean="0">
                          <a:solidFill>
                            <a:schemeClr val="bg1"/>
                          </a:solidFill>
                          <a:effectLst/>
                          <a:latin typeface="+mn-lt"/>
                        </a:rPr>
                      </a:br>
                      <a:r>
                        <a:rPr lang="en-GB" sz="2400" b="0" i="0" u="none" strike="noStrike" dirty="0" smtClean="0">
                          <a:solidFill>
                            <a:schemeClr val="bg1"/>
                          </a:solidFill>
                          <a:effectLst/>
                          <a:latin typeface="+mn-lt"/>
                        </a:rPr>
                        <a:t>Hosting institution</a:t>
                      </a:r>
                    </a:p>
                    <a:p>
                      <a:pPr marL="177800" indent="0" algn="l" fontAlgn="ctr">
                        <a:spcAft>
                          <a:spcPts val="1200"/>
                        </a:spcAft>
                      </a:pPr>
                      <a:r>
                        <a:rPr lang="en-GB" sz="1800" b="0" i="1" u="none" strike="noStrike" cap="none" spc="0" baseline="0" dirty="0" smtClean="0">
                          <a:ln>
                            <a:noFill/>
                          </a:ln>
                          <a:solidFill>
                            <a:schemeClr val="tx1"/>
                          </a:solidFill>
                          <a:effectLst/>
                          <a:uFillTx/>
                          <a:latin typeface="+mn-lt"/>
                          <a:ea typeface="+mn-ea"/>
                          <a:cs typeface="+mn-cs"/>
                          <a:sym typeface="Helvetica Light"/>
                        </a:rPr>
                        <a:t>Are there institutions that could host a DAS for the social sciences in your country?</a:t>
                      </a:r>
                      <a:br>
                        <a:rPr lang="en-GB" sz="1800" b="0" i="1" u="none" strike="noStrike" cap="none" spc="0" baseline="0" dirty="0" smtClean="0">
                          <a:ln>
                            <a:noFill/>
                          </a:ln>
                          <a:solidFill>
                            <a:schemeClr val="tx1"/>
                          </a:solidFill>
                          <a:effectLst/>
                          <a:uFillTx/>
                          <a:latin typeface="+mn-lt"/>
                          <a:ea typeface="+mn-ea"/>
                          <a:cs typeface="+mn-cs"/>
                          <a:sym typeface="Helvetica Light"/>
                        </a:rPr>
                      </a:br>
                      <a:endParaRPr lang="en-GB" sz="1100" b="0" i="0" u="none" strike="noStrike" dirty="0">
                        <a:solidFill>
                          <a:schemeClr val="bg1"/>
                        </a:solidFill>
                        <a:effectLst/>
                        <a:latin typeface="+mn-lt"/>
                      </a:endParaRPr>
                    </a:p>
                  </a:txBody>
                  <a:tcPr marL="9525" marR="9525" marT="9525" marB="0">
                    <a:lnR w="28575" cap="flat" cmpd="sng" algn="ctr">
                      <a:solidFill>
                        <a:schemeClr val="bg1"/>
                      </a:solidFill>
                      <a:prstDash val="solid"/>
                      <a:round/>
                      <a:headEnd type="none" w="med" len="med"/>
                      <a:tailEnd type="none" w="med" len="med"/>
                    </a:lnR>
                    <a:solidFill>
                      <a:schemeClr val="accent1">
                        <a:lumMod val="50000"/>
                      </a:schemeClr>
                    </a:solidFill>
                  </a:tcPr>
                </a:tc>
                <a:tc>
                  <a:txBody>
                    <a:bodyPr/>
                    <a:lstStyle/>
                    <a:p>
                      <a:pPr algn="l">
                        <a:spcAft>
                          <a:spcPts val="1200"/>
                        </a:spcAft>
                      </a:pPr>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l" fontAlgn="ctr"/>
                      <a:endParaRPr lang="en-GB" sz="1800" dirty="0">
                        <a:solidFill>
                          <a:schemeClr val="bg1"/>
                        </a:solidFill>
                      </a:endParaRPr>
                    </a:p>
                  </a:txBody>
                  <a:tcPr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3"/>
                  </a:ext>
                </a:extLst>
              </a:tr>
              <a:tr h="1333658">
                <a:tc>
                  <a:txBody>
                    <a:bodyPr/>
                    <a:lstStyle/>
                    <a:p>
                      <a:pPr marL="177800" indent="0" algn="l" fontAlgn="ctr">
                        <a:spcAft>
                          <a:spcPts val="1200"/>
                        </a:spcAft>
                      </a:pPr>
                      <a:r>
                        <a:rPr lang="en-GB" sz="1100" b="0" i="0" u="none" strike="noStrike" dirty="0" smtClean="0">
                          <a:solidFill>
                            <a:schemeClr val="bg1"/>
                          </a:solidFill>
                          <a:effectLst/>
                          <a:latin typeface="+mn-lt"/>
                        </a:rPr>
                        <a:t/>
                      </a:r>
                      <a:br>
                        <a:rPr lang="en-GB" sz="1100" b="0" i="0" u="none" strike="noStrike" dirty="0" smtClean="0">
                          <a:solidFill>
                            <a:schemeClr val="bg1"/>
                          </a:solidFill>
                          <a:effectLst/>
                          <a:latin typeface="+mn-lt"/>
                        </a:rPr>
                      </a:br>
                      <a:r>
                        <a:rPr lang="en-GB" sz="2400" b="0" i="0" u="none" strike="noStrike" dirty="0" smtClean="0">
                          <a:solidFill>
                            <a:schemeClr val="bg1"/>
                          </a:solidFill>
                          <a:effectLst/>
                          <a:latin typeface="+mn-lt"/>
                        </a:rPr>
                        <a:t>Capacity </a:t>
                      </a:r>
                      <a:r>
                        <a:rPr lang="en-GB" sz="2400" b="0" i="0" u="none" strike="noStrike" dirty="0">
                          <a:solidFill>
                            <a:schemeClr val="bg1"/>
                          </a:solidFill>
                          <a:effectLst/>
                          <a:latin typeface="+mn-lt"/>
                        </a:rPr>
                        <a:t>building and </a:t>
                      </a:r>
                      <a:r>
                        <a:rPr lang="en-GB" sz="2400" b="0" i="0" u="none" strike="noStrike" dirty="0" smtClean="0">
                          <a:solidFill>
                            <a:schemeClr val="bg1"/>
                          </a:solidFill>
                          <a:effectLst/>
                          <a:latin typeface="+mn-lt"/>
                        </a:rPr>
                        <a:t>training</a:t>
                      </a:r>
                    </a:p>
                    <a:p>
                      <a:pPr marL="177800" indent="0" algn="l" fontAlgn="ctr">
                        <a:spcAft>
                          <a:spcPts val="1200"/>
                        </a:spcAft>
                      </a:pPr>
                      <a:r>
                        <a:rPr lang="en-GB" sz="1800" b="0" i="1" u="none" strike="noStrike" cap="none" spc="0" baseline="0" dirty="0" smtClean="0">
                          <a:ln>
                            <a:noFill/>
                          </a:ln>
                          <a:solidFill>
                            <a:schemeClr val="tx1"/>
                          </a:solidFill>
                          <a:effectLst/>
                          <a:uFillTx/>
                          <a:latin typeface="+mn-lt"/>
                          <a:ea typeface="+mn-ea"/>
                          <a:cs typeface="+mn-cs"/>
                          <a:sym typeface="Helvetica Light"/>
                        </a:rPr>
                        <a:t>Are there any existing initiatives to develop the knowledge and skills of people who might be employed at a DAS at some point?</a:t>
                      </a:r>
                      <a:br>
                        <a:rPr lang="en-GB" sz="1800" b="0" i="1" u="none" strike="noStrike" cap="none" spc="0" baseline="0" dirty="0" smtClean="0">
                          <a:ln>
                            <a:noFill/>
                          </a:ln>
                          <a:solidFill>
                            <a:schemeClr val="tx1"/>
                          </a:solidFill>
                          <a:effectLst/>
                          <a:uFillTx/>
                          <a:latin typeface="+mn-lt"/>
                          <a:ea typeface="+mn-ea"/>
                          <a:cs typeface="+mn-cs"/>
                          <a:sym typeface="Helvetica Light"/>
                        </a:rPr>
                      </a:br>
                      <a:endParaRPr lang="en-GB" sz="1100" b="0" i="0" u="none" strike="noStrike" dirty="0">
                        <a:solidFill>
                          <a:schemeClr val="bg1"/>
                        </a:solidFill>
                        <a:effectLst/>
                        <a:latin typeface="+mn-lt"/>
                      </a:endParaRPr>
                    </a:p>
                  </a:txBody>
                  <a:tcPr marL="9525" marR="9525" marT="9525" marB="0">
                    <a:lnR w="28575" cap="flat" cmpd="sng" algn="ctr">
                      <a:solidFill>
                        <a:schemeClr val="bg1"/>
                      </a:solidFill>
                      <a:prstDash val="solid"/>
                      <a:round/>
                      <a:headEnd type="none" w="med" len="med"/>
                      <a:tailEnd type="none" w="med" len="med"/>
                    </a:lnR>
                    <a:solidFill>
                      <a:schemeClr val="accent1">
                        <a:lumMod val="50000"/>
                      </a:schemeClr>
                    </a:solidFill>
                  </a:tcPr>
                </a:tc>
                <a:tc>
                  <a:txBody>
                    <a:bodyPr/>
                    <a:lstStyle/>
                    <a:p>
                      <a:pPr algn="l">
                        <a:spcAft>
                          <a:spcPts val="1200"/>
                        </a:spcAft>
                      </a:pPr>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2400" dirty="0">
                        <a:solidFill>
                          <a:schemeClr val="bg1"/>
                        </a:solidFill>
                      </a:endParaRPr>
                    </a:p>
                  </a:txBody>
                  <a:tcPr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876805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fr-CH" dirty="0"/>
              <a:t>Data Archive Services Proto-</a:t>
            </a:r>
            <a:r>
              <a:rPr lang="fr-CH" dirty="0" err="1"/>
              <a:t>Activities</a:t>
            </a:r>
            <a:endParaRPr dirty="0"/>
          </a:p>
        </p:txBody>
      </p:sp>
      <p:sp>
        <p:nvSpPr>
          <p:cNvPr id="6" name="Shape 81"/>
          <p:cNvSpPr txBox="1">
            <a:spLocks/>
          </p:cNvSpPr>
          <p:nvPr/>
        </p:nvSpPr>
        <p:spPr>
          <a:xfrm>
            <a:off x="723900" y="1900055"/>
            <a:ext cx="11761242" cy="68758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a:lstStyle>
          <a:p>
            <a:pPr marL="0" indent="0" hangingPunct="1">
              <a:lnSpc>
                <a:spcPct val="110000"/>
              </a:lnSpc>
              <a:spcAft>
                <a:spcPts val="3000"/>
              </a:spcAft>
              <a:buNone/>
            </a:pPr>
            <a:r>
              <a:rPr lang="en-GB" dirty="0" smtClean="0"/>
              <a:t>Main results from the online survey</a:t>
            </a:r>
          </a:p>
          <a:p>
            <a:pPr hangingPunct="1">
              <a:lnSpc>
                <a:spcPct val="110000"/>
              </a:lnSpc>
              <a:spcAft>
                <a:spcPts val="3000"/>
              </a:spcAft>
            </a:pPr>
            <a:endParaRPr lang="en-GB" sz="2800" dirty="0" smtClean="0"/>
          </a:p>
          <a:p>
            <a:pPr lvl="2" hangingPunct="1"/>
            <a:endParaRPr lang="en-GB" dirty="0"/>
          </a:p>
        </p:txBody>
      </p:sp>
      <p:graphicFrame>
        <p:nvGraphicFramePr>
          <p:cNvPr id="7" name="Graphique 6"/>
          <p:cNvGraphicFramePr>
            <a:graphicFrameLocks/>
          </p:cNvGraphicFramePr>
          <p:nvPr>
            <p:extLst/>
          </p:nvPr>
        </p:nvGraphicFramePr>
        <p:xfrm>
          <a:off x="558141" y="2374522"/>
          <a:ext cx="11792198" cy="5262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p:cNvGraphicFramePr>
            <a:graphicFrameLocks noGrp="1"/>
          </p:cNvGraphicFramePr>
          <p:nvPr>
            <p:extLst/>
          </p:nvPr>
        </p:nvGraphicFramePr>
        <p:xfrm>
          <a:off x="723900" y="7948032"/>
          <a:ext cx="11099799" cy="553974"/>
        </p:xfrm>
        <a:graphic>
          <a:graphicData uri="http://schemas.openxmlformats.org/drawingml/2006/table">
            <a:tbl>
              <a:tblPr firstRow="1" firstCol="1" bandRow="1">
                <a:tableStyleId>{5940675A-B579-460E-94D1-54222C63F5DA}</a:tableStyleId>
              </a:tblPr>
              <a:tblGrid>
                <a:gridCol w="3699933">
                  <a:extLst>
                    <a:ext uri="{9D8B030D-6E8A-4147-A177-3AD203B41FA5}">
                      <a16:colId xmlns:a16="http://schemas.microsoft.com/office/drawing/2014/main" val="20000"/>
                    </a:ext>
                  </a:extLst>
                </a:gridCol>
                <a:gridCol w="3699933">
                  <a:extLst>
                    <a:ext uri="{9D8B030D-6E8A-4147-A177-3AD203B41FA5}">
                      <a16:colId xmlns:a16="http://schemas.microsoft.com/office/drawing/2014/main" val="20001"/>
                    </a:ext>
                  </a:extLst>
                </a:gridCol>
                <a:gridCol w="3699933">
                  <a:extLst>
                    <a:ext uri="{9D8B030D-6E8A-4147-A177-3AD203B41FA5}">
                      <a16:colId xmlns:a16="http://schemas.microsoft.com/office/drawing/2014/main" val="20002"/>
                    </a:ext>
                  </a:extLst>
                </a:gridCol>
              </a:tblGrid>
              <a:tr h="0">
                <a:tc>
                  <a:txBody>
                    <a:bodyPr/>
                    <a:lstStyle/>
                    <a:p>
                      <a:pPr marL="76200">
                        <a:lnSpc>
                          <a:spcPct val="115000"/>
                        </a:lnSpc>
                        <a:spcBef>
                          <a:spcPts val="600"/>
                        </a:spcBef>
                        <a:spcAft>
                          <a:spcPts val="600"/>
                        </a:spcAft>
                      </a:pPr>
                      <a:r>
                        <a:rPr lang="en-GB" sz="2400" dirty="0">
                          <a:effectLst/>
                        </a:rPr>
                        <a:t>0 = No </a:t>
                      </a:r>
                      <a:r>
                        <a:rPr lang="en-GB" sz="2400" dirty="0" smtClean="0">
                          <a:effectLst/>
                        </a:rPr>
                        <a:t>activities</a:t>
                      </a:r>
                      <a:endParaRPr lang="en-GB" sz="2400" dirty="0">
                        <a:effectLst/>
                        <a:latin typeface="Calibri"/>
                        <a:ea typeface="Calibri"/>
                        <a:cs typeface="Times New Roman"/>
                      </a:endParaRPr>
                    </a:p>
                  </a:txBody>
                  <a:tcPr marL="76200" marR="76200" marT="66675" marB="66675">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6200">
                        <a:lnSpc>
                          <a:spcPct val="115000"/>
                        </a:lnSpc>
                        <a:spcBef>
                          <a:spcPts val="600"/>
                        </a:spcBef>
                        <a:spcAft>
                          <a:spcPts val="600"/>
                        </a:spcAft>
                      </a:pPr>
                      <a:r>
                        <a:rPr lang="en-GB" sz="2400" dirty="0">
                          <a:effectLst/>
                        </a:rPr>
                        <a:t>1 </a:t>
                      </a:r>
                      <a:r>
                        <a:rPr lang="en-GB" sz="2400" dirty="0" smtClean="0">
                          <a:effectLst/>
                        </a:rPr>
                        <a:t>=</a:t>
                      </a:r>
                      <a:r>
                        <a:rPr lang="en-GB" sz="2400" baseline="0" dirty="0" smtClean="0">
                          <a:effectLst/>
                        </a:rPr>
                        <a:t> Basic</a:t>
                      </a:r>
                      <a:r>
                        <a:rPr lang="en-GB" sz="2400" dirty="0" smtClean="0">
                          <a:effectLst/>
                        </a:rPr>
                        <a:t> </a:t>
                      </a:r>
                      <a:r>
                        <a:rPr lang="en-GB" sz="2400" dirty="0">
                          <a:effectLst/>
                        </a:rPr>
                        <a:t>activities</a:t>
                      </a:r>
                      <a:endParaRPr lang="en-GB" sz="2400" dirty="0">
                        <a:effectLst/>
                        <a:latin typeface="Calibri"/>
                        <a:ea typeface="Calibri"/>
                        <a:cs typeface="Times New Roman"/>
                      </a:endParaRPr>
                    </a:p>
                  </a:txBody>
                  <a:tcPr marL="76200" marR="76200" marT="66675" marB="66675">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6200">
                        <a:lnSpc>
                          <a:spcPct val="115000"/>
                        </a:lnSpc>
                        <a:spcBef>
                          <a:spcPts val="600"/>
                        </a:spcBef>
                        <a:spcAft>
                          <a:spcPts val="600"/>
                        </a:spcAft>
                      </a:pPr>
                      <a:r>
                        <a:rPr lang="en-GB" sz="2400" dirty="0">
                          <a:effectLst/>
                        </a:rPr>
                        <a:t>2 = Advanced </a:t>
                      </a:r>
                      <a:r>
                        <a:rPr lang="en-GB" sz="2400" dirty="0" smtClean="0">
                          <a:effectLst/>
                        </a:rPr>
                        <a:t>activities</a:t>
                      </a:r>
                      <a:endParaRPr lang="en-GB" sz="2400" dirty="0">
                        <a:effectLst/>
                        <a:latin typeface="Calibri"/>
                        <a:ea typeface="Calibri"/>
                        <a:cs typeface="Times New Roman"/>
                      </a:endParaRPr>
                    </a:p>
                  </a:txBody>
                  <a:tcPr marL="76200" marR="76200" marT="66675" marB="66675">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992436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fr-CH" dirty="0"/>
              <a:t>Data Archive Services Proto-</a:t>
            </a:r>
            <a:r>
              <a:rPr lang="fr-CH" dirty="0" err="1"/>
              <a:t>Activities</a:t>
            </a:r>
            <a:endParaRPr dirty="0"/>
          </a:p>
        </p:txBody>
      </p:sp>
      <p:sp>
        <p:nvSpPr>
          <p:cNvPr id="6" name="Shape 81"/>
          <p:cNvSpPr txBox="1">
            <a:spLocks/>
          </p:cNvSpPr>
          <p:nvPr/>
        </p:nvSpPr>
        <p:spPr>
          <a:xfrm>
            <a:off x="723900" y="1900055"/>
            <a:ext cx="11761242" cy="68758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a:lstStyle>
          <a:p>
            <a:pPr marL="0" indent="0" hangingPunct="1">
              <a:lnSpc>
                <a:spcPct val="110000"/>
              </a:lnSpc>
              <a:spcAft>
                <a:spcPts val="3000"/>
              </a:spcAft>
              <a:buNone/>
            </a:pPr>
            <a:r>
              <a:rPr lang="en-GB" dirty="0" smtClean="0"/>
              <a:t>Main results from the online survey – DAS activities</a:t>
            </a:r>
          </a:p>
          <a:p>
            <a:pPr hangingPunct="1">
              <a:lnSpc>
                <a:spcPct val="110000"/>
              </a:lnSpc>
              <a:spcAft>
                <a:spcPts val="3000"/>
              </a:spcAft>
            </a:pPr>
            <a:endParaRPr lang="en-GB" sz="2800" dirty="0" smtClean="0"/>
          </a:p>
          <a:p>
            <a:pPr lvl="2" hangingPunct="1"/>
            <a:endParaRPr lang="en-GB" dirty="0"/>
          </a:p>
        </p:txBody>
      </p:sp>
      <p:graphicFrame>
        <p:nvGraphicFramePr>
          <p:cNvPr id="5" name="Tableau 4"/>
          <p:cNvGraphicFramePr>
            <a:graphicFrameLocks noGrp="1"/>
          </p:cNvGraphicFramePr>
          <p:nvPr>
            <p:extLst/>
          </p:nvPr>
        </p:nvGraphicFramePr>
        <p:xfrm>
          <a:off x="723900" y="7948032"/>
          <a:ext cx="11099799" cy="553974"/>
        </p:xfrm>
        <a:graphic>
          <a:graphicData uri="http://schemas.openxmlformats.org/drawingml/2006/table">
            <a:tbl>
              <a:tblPr firstRow="1" firstCol="1" bandRow="1">
                <a:tableStyleId>{5940675A-B579-460E-94D1-54222C63F5DA}</a:tableStyleId>
              </a:tblPr>
              <a:tblGrid>
                <a:gridCol w="3699933">
                  <a:extLst>
                    <a:ext uri="{9D8B030D-6E8A-4147-A177-3AD203B41FA5}">
                      <a16:colId xmlns:a16="http://schemas.microsoft.com/office/drawing/2014/main" val="20000"/>
                    </a:ext>
                  </a:extLst>
                </a:gridCol>
                <a:gridCol w="3699933">
                  <a:extLst>
                    <a:ext uri="{9D8B030D-6E8A-4147-A177-3AD203B41FA5}">
                      <a16:colId xmlns:a16="http://schemas.microsoft.com/office/drawing/2014/main" val="20001"/>
                    </a:ext>
                  </a:extLst>
                </a:gridCol>
                <a:gridCol w="3699933">
                  <a:extLst>
                    <a:ext uri="{9D8B030D-6E8A-4147-A177-3AD203B41FA5}">
                      <a16:colId xmlns:a16="http://schemas.microsoft.com/office/drawing/2014/main" val="20002"/>
                    </a:ext>
                  </a:extLst>
                </a:gridCol>
              </a:tblGrid>
              <a:tr h="0">
                <a:tc>
                  <a:txBody>
                    <a:bodyPr/>
                    <a:lstStyle/>
                    <a:p>
                      <a:pPr marL="76200">
                        <a:lnSpc>
                          <a:spcPct val="115000"/>
                        </a:lnSpc>
                        <a:spcBef>
                          <a:spcPts val="600"/>
                        </a:spcBef>
                        <a:spcAft>
                          <a:spcPts val="600"/>
                        </a:spcAft>
                      </a:pPr>
                      <a:r>
                        <a:rPr lang="en-GB" sz="2400" dirty="0">
                          <a:effectLst/>
                        </a:rPr>
                        <a:t>0 = No </a:t>
                      </a:r>
                      <a:r>
                        <a:rPr lang="en-GB" sz="2400" dirty="0" smtClean="0">
                          <a:effectLst/>
                        </a:rPr>
                        <a:t>activities</a:t>
                      </a:r>
                      <a:endParaRPr lang="en-GB" sz="2400" dirty="0">
                        <a:effectLst/>
                        <a:latin typeface="Calibri"/>
                        <a:ea typeface="Calibri"/>
                        <a:cs typeface="Times New Roman"/>
                      </a:endParaRPr>
                    </a:p>
                  </a:txBody>
                  <a:tcPr marL="76200" marR="76200" marT="66675" marB="66675">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6200">
                        <a:lnSpc>
                          <a:spcPct val="115000"/>
                        </a:lnSpc>
                        <a:spcBef>
                          <a:spcPts val="600"/>
                        </a:spcBef>
                        <a:spcAft>
                          <a:spcPts val="600"/>
                        </a:spcAft>
                      </a:pPr>
                      <a:r>
                        <a:rPr lang="en-GB" sz="2400" dirty="0">
                          <a:effectLst/>
                        </a:rPr>
                        <a:t>1 </a:t>
                      </a:r>
                      <a:r>
                        <a:rPr lang="en-GB" sz="2400" dirty="0" smtClean="0">
                          <a:effectLst/>
                        </a:rPr>
                        <a:t>=</a:t>
                      </a:r>
                      <a:r>
                        <a:rPr lang="en-GB" sz="2400" baseline="0" dirty="0" smtClean="0">
                          <a:effectLst/>
                        </a:rPr>
                        <a:t> Basic</a:t>
                      </a:r>
                      <a:r>
                        <a:rPr lang="en-GB" sz="2400" dirty="0" smtClean="0">
                          <a:effectLst/>
                        </a:rPr>
                        <a:t> </a:t>
                      </a:r>
                      <a:r>
                        <a:rPr lang="en-GB" sz="2400" dirty="0">
                          <a:effectLst/>
                        </a:rPr>
                        <a:t>activities</a:t>
                      </a:r>
                      <a:endParaRPr lang="en-GB" sz="2400" dirty="0">
                        <a:effectLst/>
                        <a:latin typeface="Calibri"/>
                        <a:ea typeface="Calibri"/>
                        <a:cs typeface="Times New Roman"/>
                      </a:endParaRPr>
                    </a:p>
                  </a:txBody>
                  <a:tcPr marL="76200" marR="76200" marT="66675" marB="66675">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6200">
                        <a:lnSpc>
                          <a:spcPct val="115000"/>
                        </a:lnSpc>
                        <a:spcBef>
                          <a:spcPts val="600"/>
                        </a:spcBef>
                        <a:spcAft>
                          <a:spcPts val="600"/>
                        </a:spcAft>
                      </a:pPr>
                      <a:r>
                        <a:rPr lang="en-GB" sz="2400" dirty="0">
                          <a:effectLst/>
                        </a:rPr>
                        <a:t>2 = Advanced </a:t>
                      </a:r>
                      <a:r>
                        <a:rPr lang="en-GB" sz="2400" dirty="0" smtClean="0">
                          <a:effectLst/>
                        </a:rPr>
                        <a:t>activities</a:t>
                      </a:r>
                      <a:endParaRPr lang="en-GB" sz="2400" dirty="0">
                        <a:effectLst/>
                        <a:latin typeface="Calibri"/>
                        <a:ea typeface="Calibri"/>
                        <a:cs typeface="Times New Roman"/>
                      </a:endParaRPr>
                    </a:p>
                  </a:txBody>
                  <a:tcPr marL="76200" marR="76200" marT="66675" marB="66675">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Graphique 7"/>
          <p:cNvGraphicFramePr>
            <a:graphicFrameLocks/>
          </p:cNvGraphicFramePr>
          <p:nvPr>
            <p:extLst/>
          </p:nvPr>
        </p:nvGraphicFramePr>
        <p:xfrm>
          <a:off x="719998" y="2993230"/>
          <a:ext cx="11765143" cy="457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815328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fr-CH" dirty="0"/>
              <a:t>Data Archive Services Proto-</a:t>
            </a:r>
            <a:r>
              <a:rPr lang="fr-CH" dirty="0" err="1"/>
              <a:t>Activities</a:t>
            </a:r>
            <a:endParaRPr dirty="0"/>
          </a:p>
        </p:txBody>
      </p:sp>
      <p:sp>
        <p:nvSpPr>
          <p:cNvPr id="6" name="Shape 81"/>
          <p:cNvSpPr txBox="1">
            <a:spLocks/>
          </p:cNvSpPr>
          <p:nvPr/>
        </p:nvSpPr>
        <p:spPr>
          <a:xfrm>
            <a:off x="723900" y="1900055"/>
            <a:ext cx="11761242" cy="68758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a:lstStyle>
          <a:p>
            <a:pPr marL="0" indent="0" hangingPunct="1">
              <a:lnSpc>
                <a:spcPct val="110000"/>
              </a:lnSpc>
              <a:spcAft>
                <a:spcPts val="3000"/>
              </a:spcAft>
              <a:buNone/>
            </a:pPr>
            <a:r>
              <a:rPr lang="en-GB" dirty="0" smtClean="0"/>
              <a:t>Main results from the online survey – OA activities</a:t>
            </a:r>
          </a:p>
          <a:p>
            <a:pPr hangingPunct="1">
              <a:lnSpc>
                <a:spcPct val="110000"/>
              </a:lnSpc>
              <a:spcAft>
                <a:spcPts val="3000"/>
              </a:spcAft>
            </a:pPr>
            <a:endParaRPr lang="en-GB" sz="2800" dirty="0" smtClean="0"/>
          </a:p>
          <a:p>
            <a:pPr lvl="2" hangingPunct="1"/>
            <a:endParaRPr lang="en-GB" dirty="0"/>
          </a:p>
        </p:txBody>
      </p:sp>
      <p:graphicFrame>
        <p:nvGraphicFramePr>
          <p:cNvPr id="5" name="Tableau 4"/>
          <p:cNvGraphicFramePr>
            <a:graphicFrameLocks noGrp="1"/>
          </p:cNvGraphicFramePr>
          <p:nvPr>
            <p:extLst/>
          </p:nvPr>
        </p:nvGraphicFramePr>
        <p:xfrm>
          <a:off x="723900" y="7948032"/>
          <a:ext cx="11099799" cy="553974"/>
        </p:xfrm>
        <a:graphic>
          <a:graphicData uri="http://schemas.openxmlformats.org/drawingml/2006/table">
            <a:tbl>
              <a:tblPr firstRow="1" firstCol="1" bandRow="1">
                <a:tableStyleId>{5940675A-B579-460E-94D1-54222C63F5DA}</a:tableStyleId>
              </a:tblPr>
              <a:tblGrid>
                <a:gridCol w="3699933">
                  <a:extLst>
                    <a:ext uri="{9D8B030D-6E8A-4147-A177-3AD203B41FA5}">
                      <a16:colId xmlns:a16="http://schemas.microsoft.com/office/drawing/2014/main" val="20000"/>
                    </a:ext>
                  </a:extLst>
                </a:gridCol>
                <a:gridCol w="3699933">
                  <a:extLst>
                    <a:ext uri="{9D8B030D-6E8A-4147-A177-3AD203B41FA5}">
                      <a16:colId xmlns:a16="http://schemas.microsoft.com/office/drawing/2014/main" val="20001"/>
                    </a:ext>
                  </a:extLst>
                </a:gridCol>
                <a:gridCol w="3699933">
                  <a:extLst>
                    <a:ext uri="{9D8B030D-6E8A-4147-A177-3AD203B41FA5}">
                      <a16:colId xmlns:a16="http://schemas.microsoft.com/office/drawing/2014/main" val="20002"/>
                    </a:ext>
                  </a:extLst>
                </a:gridCol>
              </a:tblGrid>
              <a:tr h="0">
                <a:tc>
                  <a:txBody>
                    <a:bodyPr/>
                    <a:lstStyle/>
                    <a:p>
                      <a:pPr marL="76200">
                        <a:lnSpc>
                          <a:spcPct val="115000"/>
                        </a:lnSpc>
                        <a:spcBef>
                          <a:spcPts val="600"/>
                        </a:spcBef>
                        <a:spcAft>
                          <a:spcPts val="600"/>
                        </a:spcAft>
                      </a:pPr>
                      <a:r>
                        <a:rPr lang="en-GB" sz="2400" dirty="0">
                          <a:effectLst/>
                        </a:rPr>
                        <a:t>0 = No </a:t>
                      </a:r>
                      <a:r>
                        <a:rPr lang="en-GB" sz="2400" dirty="0" smtClean="0">
                          <a:effectLst/>
                        </a:rPr>
                        <a:t>activities</a:t>
                      </a:r>
                      <a:endParaRPr lang="en-GB" sz="2400" dirty="0">
                        <a:effectLst/>
                        <a:latin typeface="Calibri"/>
                        <a:ea typeface="Calibri"/>
                        <a:cs typeface="Times New Roman"/>
                      </a:endParaRPr>
                    </a:p>
                  </a:txBody>
                  <a:tcPr marL="76200" marR="76200" marT="66675" marB="66675">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6200">
                        <a:lnSpc>
                          <a:spcPct val="115000"/>
                        </a:lnSpc>
                        <a:spcBef>
                          <a:spcPts val="600"/>
                        </a:spcBef>
                        <a:spcAft>
                          <a:spcPts val="600"/>
                        </a:spcAft>
                      </a:pPr>
                      <a:r>
                        <a:rPr lang="en-GB" sz="2400" dirty="0">
                          <a:effectLst/>
                        </a:rPr>
                        <a:t>1 </a:t>
                      </a:r>
                      <a:r>
                        <a:rPr lang="en-GB" sz="2400" dirty="0" smtClean="0">
                          <a:effectLst/>
                        </a:rPr>
                        <a:t>=</a:t>
                      </a:r>
                      <a:r>
                        <a:rPr lang="en-GB" sz="2400" baseline="0" dirty="0" smtClean="0">
                          <a:effectLst/>
                        </a:rPr>
                        <a:t> Basic</a:t>
                      </a:r>
                      <a:r>
                        <a:rPr lang="en-GB" sz="2400" dirty="0" smtClean="0">
                          <a:effectLst/>
                        </a:rPr>
                        <a:t> </a:t>
                      </a:r>
                      <a:r>
                        <a:rPr lang="en-GB" sz="2400" dirty="0">
                          <a:effectLst/>
                        </a:rPr>
                        <a:t>activities</a:t>
                      </a:r>
                      <a:endParaRPr lang="en-GB" sz="2400" dirty="0">
                        <a:effectLst/>
                        <a:latin typeface="Calibri"/>
                        <a:ea typeface="Calibri"/>
                        <a:cs typeface="Times New Roman"/>
                      </a:endParaRPr>
                    </a:p>
                  </a:txBody>
                  <a:tcPr marL="76200" marR="76200" marT="66675" marB="66675">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6200">
                        <a:lnSpc>
                          <a:spcPct val="115000"/>
                        </a:lnSpc>
                        <a:spcBef>
                          <a:spcPts val="600"/>
                        </a:spcBef>
                        <a:spcAft>
                          <a:spcPts val="600"/>
                        </a:spcAft>
                      </a:pPr>
                      <a:r>
                        <a:rPr lang="en-GB" sz="2400" dirty="0">
                          <a:effectLst/>
                        </a:rPr>
                        <a:t>2 = Advanced </a:t>
                      </a:r>
                      <a:r>
                        <a:rPr lang="en-GB" sz="2400" dirty="0" smtClean="0">
                          <a:effectLst/>
                        </a:rPr>
                        <a:t>activities</a:t>
                      </a:r>
                      <a:endParaRPr lang="en-GB" sz="2400" dirty="0">
                        <a:effectLst/>
                        <a:latin typeface="Calibri"/>
                        <a:ea typeface="Calibri"/>
                        <a:cs typeface="Times New Roman"/>
                      </a:endParaRPr>
                    </a:p>
                  </a:txBody>
                  <a:tcPr marL="76200" marR="76200" marT="66675" marB="66675">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 name="Graphique 8"/>
          <p:cNvGraphicFramePr>
            <a:graphicFrameLocks/>
          </p:cNvGraphicFramePr>
          <p:nvPr>
            <p:extLst/>
          </p:nvPr>
        </p:nvGraphicFramePr>
        <p:xfrm>
          <a:off x="486889" y="3081646"/>
          <a:ext cx="11851574" cy="4512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105705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5400" dirty="0" smtClean="0"/>
              <a:t>Aleksandra </a:t>
            </a:r>
            <a:r>
              <a:rPr lang="sl-SI" sz="5400" dirty="0" err="1" smtClean="0"/>
              <a:t>Bradić</a:t>
            </a:r>
            <a:r>
              <a:rPr lang="sl-SI" sz="5400" dirty="0" smtClean="0"/>
              <a:t> Martinović </a:t>
            </a:r>
            <a:r>
              <a:rPr lang="sl-SI" sz="5400" dirty="0" err="1" smtClean="0"/>
              <a:t>and</a:t>
            </a:r>
            <a:r>
              <a:rPr lang="sl-SI" sz="5400" dirty="0" smtClean="0"/>
              <a:t> </a:t>
            </a:r>
            <a:r>
              <a:rPr lang="sl-SI" sz="5400" dirty="0" err="1" smtClean="0"/>
              <a:t>Aleksandar</a:t>
            </a:r>
            <a:r>
              <a:rPr lang="sl-SI" sz="5400" dirty="0" smtClean="0"/>
              <a:t> </a:t>
            </a:r>
            <a:r>
              <a:rPr lang="sl-SI" sz="5400" dirty="0" err="1" smtClean="0"/>
              <a:t>Zdravković</a:t>
            </a:r>
            <a:endParaRPr lang="sl-SI" sz="5400" dirty="0"/>
          </a:p>
        </p:txBody>
      </p:sp>
      <p:sp>
        <p:nvSpPr>
          <p:cNvPr id="3" name="Rectangle 2"/>
          <p:cNvSpPr/>
          <p:nvPr/>
        </p:nvSpPr>
        <p:spPr>
          <a:xfrm>
            <a:off x="621778" y="2659529"/>
            <a:ext cx="11925298" cy="5078313"/>
          </a:xfrm>
          <a:prstGeom prst="rect">
            <a:avLst/>
          </a:prstGeom>
        </p:spPr>
        <p:txBody>
          <a:bodyPr wrap="square">
            <a:spAutoFit/>
          </a:bodyPr>
          <a:lstStyle/>
          <a:p>
            <a:r>
              <a:rPr lang="en-US" sz="5400" dirty="0"/>
              <a:t>Opportunities and challenges for research data infrastructures (national archives/data services) in current non-CESSDA member countries</a:t>
            </a:r>
          </a:p>
          <a:p>
            <a:endParaRPr lang="en-US" sz="5400" dirty="0"/>
          </a:p>
          <a:p>
            <a:r>
              <a:rPr lang="en-US" sz="5400" i="1" dirty="0"/>
              <a:t>Serbian and Macedonian case</a:t>
            </a:r>
          </a:p>
        </p:txBody>
      </p:sp>
    </p:spTree>
    <p:extLst>
      <p:ext uri="{BB962C8B-B14F-4D97-AF65-F5344CB8AC3E}">
        <p14:creationId xmlns:p14="http://schemas.microsoft.com/office/powerpoint/2010/main" val="327856297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723900" y="719999"/>
            <a:ext cx="11761242" cy="1210401"/>
          </a:xfrm>
          <a:prstGeom prst="rect">
            <a:avLst/>
          </a:prstGeom>
        </p:spPr>
        <p:txBody>
          <a:bodyPr/>
          <a:lstStyle/>
          <a:p>
            <a:r>
              <a:rPr lang="sr-Latn-RS" dirty="0" smtClean="0"/>
              <a:t>SERSCIDA (2012-2014)</a:t>
            </a:r>
            <a:endParaRPr dirty="0"/>
          </a:p>
        </p:txBody>
      </p:sp>
      <p:sp>
        <p:nvSpPr>
          <p:cNvPr id="81" name="Shape 81"/>
          <p:cNvSpPr>
            <a:spLocks noGrp="1"/>
          </p:cNvSpPr>
          <p:nvPr>
            <p:ph type="body" sz="half" idx="1"/>
          </p:nvPr>
        </p:nvSpPr>
        <p:spPr>
          <a:xfrm>
            <a:off x="723900" y="2504442"/>
            <a:ext cx="10464800" cy="3311394"/>
          </a:xfrm>
          <a:prstGeom prst="rect">
            <a:avLst/>
          </a:prstGeom>
        </p:spPr>
        <p:txBody>
          <a:bodyPr>
            <a:noAutofit/>
          </a:bodyPr>
          <a:lstStyle/>
          <a:p>
            <a:r>
              <a:rPr lang="en-US" dirty="0" smtClean="0"/>
              <a:t>EC funded FP7: Support for Establishment of National/Regional Social Sciences Data Archives (SERSCIDA)</a:t>
            </a:r>
            <a:endParaRPr lang="sr-Latn-RS" dirty="0" smtClean="0"/>
          </a:p>
          <a:p>
            <a:endParaRPr lang="en-US" dirty="0" smtClean="0"/>
          </a:p>
          <a:p>
            <a:r>
              <a:rPr lang="en-US" dirty="0" smtClean="0"/>
              <a:t>CESSDA partners: United Kingdom (UKDA), Switzerland (FORS), Slovenia (ADP), Sweden (SND) &amp; local partners Serbia (IEN), Croatia (FFZG) i Bosnia and Herzegovina (HRC)</a:t>
            </a:r>
            <a:endParaRPr lang="en-US" dirty="0"/>
          </a:p>
        </p:txBody>
      </p:sp>
    </p:spTree>
    <p:extLst>
      <p:ext uri="{BB962C8B-B14F-4D97-AF65-F5344CB8AC3E}">
        <p14:creationId xmlns:p14="http://schemas.microsoft.com/office/powerpoint/2010/main" val="329006535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78" y="458742"/>
            <a:ext cx="11761243" cy="1152344"/>
          </a:xfrm>
        </p:spPr>
        <p:txBody>
          <a:bodyPr/>
          <a:lstStyle/>
          <a:p>
            <a:r>
              <a:rPr lang="sr-Latn-RS" dirty="0" smtClean="0"/>
              <a:t>SERSCIDA </a:t>
            </a:r>
            <a:r>
              <a:rPr lang="sr-Latn-RS" dirty="0" err="1" smtClean="0"/>
              <a:t>main</a:t>
            </a:r>
            <a:r>
              <a:rPr lang="sr-Latn-RS" dirty="0" smtClean="0"/>
              <a:t> </a:t>
            </a:r>
            <a:r>
              <a:rPr lang="sr-Latn-RS" dirty="0" err="1" smtClean="0"/>
              <a:t>results</a:t>
            </a:r>
            <a:endParaRPr lang="sr-Latn-RS" dirty="0"/>
          </a:p>
        </p:txBody>
      </p:sp>
      <p:sp>
        <p:nvSpPr>
          <p:cNvPr id="3" name="Text Placeholder 2"/>
          <p:cNvSpPr>
            <a:spLocks noGrp="1"/>
          </p:cNvSpPr>
          <p:nvPr>
            <p:ph type="body" sz="half" idx="1"/>
          </p:nvPr>
        </p:nvSpPr>
        <p:spPr>
          <a:xfrm>
            <a:off x="707299" y="1959430"/>
            <a:ext cx="10464801" cy="5776684"/>
          </a:xfrm>
        </p:spPr>
        <p:txBody>
          <a:bodyPr>
            <a:normAutofit fontScale="92500"/>
          </a:bodyPr>
          <a:lstStyle/>
          <a:p>
            <a:r>
              <a:rPr lang="en-US" dirty="0" smtClean="0"/>
              <a:t>Analysis of existing potentials for establishment of data archive in SSH for each country</a:t>
            </a:r>
          </a:p>
          <a:p>
            <a:pPr lvl="1"/>
            <a:r>
              <a:rPr lang="en-US" sz="3200" dirty="0" smtClean="0"/>
              <a:t>Analysis of laws and regulation in science</a:t>
            </a:r>
          </a:p>
          <a:p>
            <a:pPr lvl="1"/>
            <a:r>
              <a:rPr lang="en-US" sz="3200" dirty="0" smtClean="0"/>
              <a:t>Assessment of existing infrastructure in SSH</a:t>
            </a:r>
          </a:p>
          <a:p>
            <a:pPr lvl="1"/>
            <a:r>
              <a:rPr lang="en-US" sz="3200" dirty="0" smtClean="0"/>
              <a:t>Assessment of practice within research co</a:t>
            </a:r>
            <a:r>
              <a:rPr lang="sr-Latn-RS" sz="3200" dirty="0" smtClean="0"/>
              <a:t>m</a:t>
            </a:r>
            <a:r>
              <a:rPr lang="en-US" sz="3200" dirty="0" smtClean="0"/>
              <a:t>munity (Survey)</a:t>
            </a:r>
          </a:p>
          <a:p>
            <a:endParaRPr lang="sr-Latn-RS" dirty="0" smtClean="0"/>
          </a:p>
          <a:p>
            <a:r>
              <a:rPr lang="en-US" dirty="0" smtClean="0"/>
              <a:t>Workshops (UKDA, ADP, FORS) and working visits (UKDA, ADP, SND)</a:t>
            </a:r>
          </a:p>
          <a:p>
            <a:r>
              <a:rPr lang="en-US" dirty="0" err="1" smtClean="0"/>
              <a:t>Esta</a:t>
            </a:r>
            <a:r>
              <a:rPr lang="sr-Latn-RS" dirty="0" err="1" smtClean="0"/>
              <a:t>blishment</a:t>
            </a:r>
            <a:r>
              <a:rPr lang="en-US" dirty="0" smtClean="0"/>
              <a:t> plan, Policy and procedures, web site</a:t>
            </a:r>
          </a:p>
          <a:p>
            <a:r>
              <a:rPr lang="en-US" dirty="0" smtClean="0"/>
              <a:t>Hardware infrastructure</a:t>
            </a:r>
          </a:p>
          <a:p>
            <a:pPr lvl="1"/>
            <a:endParaRPr lang="en-US" dirty="0"/>
          </a:p>
        </p:txBody>
      </p:sp>
    </p:spTree>
    <p:extLst>
      <p:ext uri="{BB962C8B-B14F-4D97-AF65-F5344CB8AC3E}">
        <p14:creationId xmlns:p14="http://schemas.microsoft.com/office/powerpoint/2010/main" val="13376534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err="1" smtClean="0"/>
              <a:t>Content</a:t>
            </a:r>
            <a:r>
              <a:rPr lang="sl-SI" dirty="0" smtClean="0"/>
              <a:t> </a:t>
            </a:r>
            <a:r>
              <a:rPr lang="sl-SI" dirty="0" err="1" smtClean="0"/>
              <a:t>of</a:t>
            </a:r>
            <a:r>
              <a:rPr lang="sl-SI" dirty="0" smtClean="0"/>
              <a:t> </a:t>
            </a:r>
            <a:r>
              <a:rPr lang="sl-SI" dirty="0" err="1" smtClean="0"/>
              <a:t>the</a:t>
            </a:r>
            <a:r>
              <a:rPr lang="sl-SI" dirty="0" smtClean="0"/>
              <a:t> </a:t>
            </a:r>
            <a:r>
              <a:rPr lang="sl-SI" dirty="0" err="1" smtClean="0"/>
              <a:t>session</a:t>
            </a:r>
            <a:endParaRPr lang="sl-SI" dirty="0"/>
          </a:p>
        </p:txBody>
      </p:sp>
      <p:sp>
        <p:nvSpPr>
          <p:cNvPr id="5" name="Text Placeholder 4"/>
          <p:cNvSpPr>
            <a:spLocks noGrp="1"/>
          </p:cNvSpPr>
          <p:nvPr>
            <p:ph type="body" sz="half" idx="1"/>
          </p:nvPr>
        </p:nvSpPr>
        <p:spPr>
          <a:xfrm>
            <a:off x="707299" y="2867299"/>
            <a:ext cx="10464801" cy="5824214"/>
          </a:xfrm>
        </p:spPr>
        <p:txBody>
          <a:bodyPr>
            <a:normAutofit/>
          </a:bodyPr>
          <a:lstStyle/>
          <a:p>
            <a:r>
              <a:rPr lang="en-GB" dirty="0" smtClean="0"/>
              <a:t>Introduction, overview of task 3.2 aims and results</a:t>
            </a:r>
          </a:p>
          <a:p>
            <a:r>
              <a:rPr lang="en-GB" dirty="0" smtClean="0"/>
              <a:t>Special focus on DAS </a:t>
            </a:r>
            <a:r>
              <a:rPr lang="en-GB" dirty="0" err="1" smtClean="0"/>
              <a:t>protoactivities</a:t>
            </a:r>
            <a:r>
              <a:rPr lang="en-GB" dirty="0" smtClean="0"/>
              <a:t>, initiatives</a:t>
            </a:r>
          </a:p>
          <a:p>
            <a:r>
              <a:rPr lang="en-GB" dirty="0" smtClean="0"/>
              <a:t>Presentation of selected countries (to illustrate the approach and to show promising development):</a:t>
            </a:r>
          </a:p>
          <a:p>
            <a:pPr lvl="1"/>
            <a:r>
              <a:rPr lang="en-GB" dirty="0" smtClean="0"/>
              <a:t>Serbia, FYR Macedonia, Italy</a:t>
            </a:r>
          </a:p>
          <a:p>
            <a:r>
              <a:rPr lang="en-GB" dirty="0" smtClean="0"/>
              <a:t>Discussion</a:t>
            </a:r>
          </a:p>
          <a:p>
            <a:pPr marL="0" indent="0">
              <a:buNone/>
            </a:pPr>
            <a:endParaRPr lang="en-GB" dirty="0" smtClean="0"/>
          </a:p>
          <a:p>
            <a:endParaRPr lang="en-GB" dirty="0"/>
          </a:p>
        </p:txBody>
      </p:sp>
    </p:spTree>
    <p:extLst>
      <p:ext uri="{BB962C8B-B14F-4D97-AF65-F5344CB8AC3E}">
        <p14:creationId xmlns:p14="http://schemas.microsoft.com/office/powerpoint/2010/main" val="184473421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SEEDS (2015-2017)</a:t>
            </a:r>
          </a:p>
        </p:txBody>
      </p:sp>
      <p:sp>
        <p:nvSpPr>
          <p:cNvPr id="3" name="Text Placeholder 2"/>
          <p:cNvSpPr>
            <a:spLocks noGrp="1"/>
          </p:cNvSpPr>
          <p:nvPr>
            <p:ph type="body" sz="half" idx="1"/>
          </p:nvPr>
        </p:nvSpPr>
        <p:spPr>
          <a:xfrm>
            <a:off x="707299" y="2177143"/>
            <a:ext cx="10464801" cy="6008914"/>
          </a:xfrm>
        </p:spPr>
        <p:txBody>
          <a:bodyPr>
            <a:normAutofit fontScale="92500" lnSpcReduction="10000"/>
          </a:bodyPr>
          <a:lstStyle/>
          <a:p>
            <a:r>
              <a:rPr lang="en-US" dirty="0" smtClean="0"/>
              <a:t>SCOPES: South-Eastern European Data Services (SEEDS); SNSF funding</a:t>
            </a:r>
          </a:p>
          <a:p>
            <a:endParaRPr lang="en-US" dirty="0" smtClean="0"/>
          </a:p>
          <a:p>
            <a:r>
              <a:rPr lang="en-US" dirty="0" smtClean="0"/>
              <a:t>CESSDA partners: FORS and ADP, SERSCIDA partners Serbia and Croatia and new partners Macedonia (ISPJR), Albania (IDM), Montenegro (CEMI) and Kosovo* (CPC)</a:t>
            </a:r>
          </a:p>
          <a:p>
            <a:endParaRPr lang="en-US" dirty="0" smtClean="0"/>
          </a:p>
          <a:p>
            <a:r>
              <a:rPr lang="en-US" dirty="0" smtClean="0"/>
              <a:t>Project results:</a:t>
            </a:r>
          </a:p>
          <a:p>
            <a:pPr lvl="1"/>
            <a:r>
              <a:rPr lang="en-US" dirty="0" smtClean="0"/>
              <a:t>Improvement of technical infrastructure</a:t>
            </a:r>
          </a:p>
          <a:p>
            <a:pPr lvl="1"/>
            <a:r>
              <a:rPr lang="en-US" dirty="0" smtClean="0"/>
              <a:t>Archiving datasets (Dataverse), DANS support</a:t>
            </a:r>
          </a:p>
          <a:p>
            <a:pPr lvl="1"/>
            <a:r>
              <a:rPr lang="en-US" dirty="0" smtClean="0"/>
              <a:t>RRPP Data Rescue</a:t>
            </a:r>
          </a:p>
          <a:p>
            <a:endParaRPr lang="en-US" dirty="0" smtClean="0"/>
          </a:p>
          <a:p>
            <a:endParaRPr lang="en-US" dirty="0" smtClean="0"/>
          </a:p>
          <a:p>
            <a:endParaRPr lang="en-US" dirty="0"/>
          </a:p>
        </p:txBody>
      </p:sp>
    </p:spTree>
    <p:extLst>
      <p:ext uri="{BB962C8B-B14F-4D97-AF65-F5344CB8AC3E}">
        <p14:creationId xmlns:p14="http://schemas.microsoft.com/office/powerpoint/2010/main" val="319293995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212901"/>
            <a:ext cx="10464801" cy="6650387"/>
          </a:xfrm>
          <a:prstGeom prst="rect">
            <a:avLst/>
          </a:prstGeom>
        </p:spPr>
        <p:txBody>
          <a:bodyPr/>
          <a:lstStyle/>
          <a:p>
            <a:r>
              <a:rPr lang="mk-MK" dirty="0"/>
              <a:t>Macedonia currently has no established Data Archive </a:t>
            </a:r>
            <a:r>
              <a:rPr lang="mk-MK" dirty="0" smtClean="0"/>
              <a:t>Servic</a:t>
            </a:r>
            <a:r>
              <a:rPr lang="en-US" dirty="0" smtClean="0"/>
              <a:t>e</a:t>
            </a:r>
          </a:p>
          <a:p>
            <a:endParaRPr lang="en-US" dirty="0"/>
          </a:p>
          <a:p>
            <a:r>
              <a:rPr lang="en-US" dirty="0" smtClean="0"/>
              <a:t>Number of DAS proto-activities has been realized, within the SEEDS and the RRPP Data Rescue projects…</a:t>
            </a:r>
          </a:p>
          <a:p>
            <a:endParaRPr lang="en-US" dirty="0"/>
          </a:p>
          <a:p>
            <a:r>
              <a:rPr lang="en-US" dirty="0" smtClean="0"/>
              <a:t>…by the </a:t>
            </a:r>
            <a:r>
              <a:rPr lang="mk-MK" dirty="0" smtClean="0"/>
              <a:t>potential </a:t>
            </a:r>
            <a:r>
              <a:rPr lang="mk-MK" dirty="0"/>
              <a:t>service </a:t>
            </a:r>
            <a:r>
              <a:rPr lang="mk-MK" dirty="0" smtClean="0"/>
              <a:t>provider</a:t>
            </a:r>
            <a:r>
              <a:rPr lang="en-US" dirty="0" smtClean="0"/>
              <a:t>, </a:t>
            </a:r>
            <a:r>
              <a:rPr lang="mk-MK" dirty="0"/>
              <a:t>Institute for Sociological, Political and Juridical Research (ISPJR), Saints Cyril and Methodius </a:t>
            </a:r>
            <a:r>
              <a:rPr lang="mk-MK" dirty="0" smtClean="0"/>
              <a:t>University</a:t>
            </a:r>
            <a:r>
              <a:rPr lang="en-US" dirty="0" smtClean="0"/>
              <a:t>:</a:t>
            </a:r>
          </a:p>
          <a:p>
            <a:endParaRPr lang="en-US"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Macedonian case</a:t>
            </a:r>
            <a:endParaRPr dirty="0"/>
          </a:p>
        </p:txBody>
      </p:sp>
    </p:spTree>
    <p:extLst>
      <p:ext uri="{BB962C8B-B14F-4D97-AF65-F5344CB8AC3E}">
        <p14:creationId xmlns:p14="http://schemas.microsoft.com/office/powerpoint/2010/main" val="351205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Macedonian case</a:t>
            </a:r>
          </a:p>
        </p:txBody>
      </p:sp>
      <p:sp>
        <p:nvSpPr>
          <p:cNvPr id="3" name="Text Placeholder 2"/>
          <p:cNvSpPr>
            <a:spLocks noGrp="1"/>
          </p:cNvSpPr>
          <p:nvPr>
            <p:ph type="body" sz="half" idx="1"/>
          </p:nvPr>
        </p:nvSpPr>
        <p:spPr>
          <a:xfrm>
            <a:off x="707299" y="2020474"/>
            <a:ext cx="10464801" cy="5984453"/>
          </a:xfrm>
        </p:spPr>
        <p:txBody>
          <a:bodyPr>
            <a:normAutofit lnSpcReduction="10000"/>
          </a:bodyPr>
          <a:lstStyle/>
          <a:p>
            <a:pPr marL="0" indent="0">
              <a:buNone/>
            </a:pPr>
            <a:r>
              <a:rPr lang="en-US" dirty="0" smtClean="0"/>
              <a:t>Activities through the SEEDS:</a:t>
            </a:r>
          </a:p>
          <a:p>
            <a:endParaRPr lang="en-US" dirty="0"/>
          </a:p>
          <a:p>
            <a:r>
              <a:rPr lang="en-US" dirty="0" smtClean="0"/>
              <a:t>Analysis of potentials for establishment of DAS</a:t>
            </a:r>
          </a:p>
          <a:p>
            <a:r>
              <a:rPr lang="en-US" dirty="0" smtClean="0"/>
              <a:t>Development of human resources</a:t>
            </a:r>
          </a:p>
          <a:p>
            <a:r>
              <a:rPr lang="en-US" dirty="0" smtClean="0"/>
              <a:t>Development </a:t>
            </a:r>
            <a:r>
              <a:rPr lang="en-US" dirty="0"/>
              <a:t>of technical infrastructure</a:t>
            </a:r>
          </a:p>
          <a:p>
            <a:r>
              <a:rPr lang="en-US" dirty="0" smtClean="0"/>
              <a:t>Development </a:t>
            </a:r>
            <a:r>
              <a:rPr lang="en-US" dirty="0"/>
              <a:t>of </a:t>
            </a:r>
            <a:r>
              <a:rPr lang="en-US" dirty="0" smtClean="0"/>
              <a:t>policy documents</a:t>
            </a:r>
          </a:p>
          <a:p>
            <a:r>
              <a:rPr lang="en-US" dirty="0" smtClean="0"/>
              <a:t>Pro-active and supportive in </a:t>
            </a:r>
            <a:r>
              <a:rPr lang="en-US" i="1" dirty="0" smtClean="0"/>
              <a:t>CESSDA </a:t>
            </a:r>
            <a:r>
              <a:rPr lang="en-US" i="1" dirty="0" err="1" smtClean="0"/>
              <a:t>SaW</a:t>
            </a:r>
            <a:r>
              <a:rPr lang="en-US" i="1" dirty="0" smtClean="0"/>
              <a:t> </a:t>
            </a:r>
          </a:p>
          <a:p>
            <a:r>
              <a:rPr lang="en-US" dirty="0" smtClean="0"/>
              <a:t>Raise awareness of designated community </a:t>
            </a:r>
          </a:p>
          <a:p>
            <a:r>
              <a:rPr lang="en-US" dirty="0" smtClean="0"/>
              <a:t>Gain support of the Ministry in charge</a:t>
            </a:r>
          </a:p>
          <a:p>
            <a:r>
              <a:rPr lang="en-US" dirty="0" smtClean="0"/>
              <a:t>Archiving several datasets in </a:t>
            </a:r>
            <a:r>
              <a:rPr lang="en-US" i="1" dirty="0" smtClean="0"/>
              <a:t>SEEDSbase </a:t>
            </a:r>
            <a:r>
              <a:rPr lang="en-US" dirty="0" smtClean="0"/>
              <a:t>(RRPP)</a:t>
            </a:r>
            <a:endParaRPr lang="en-US" i="1" dirty="0" smtClean="0"/>
          </a:p>
          <a:p>
            <a:endParaRPr lang="en-US" dirty="0"/>
          </a:p>
          <a:p>
            <a:endParaRPr lang="en-US" dirty="0"/>
          </a:p>
        </p:txBody>
      </p:sp>
    </p:spTree>
    <p:extLst>
      <p:ext uri="{BB962C8B-B14F-4D97-AF65-F5344CB8AC3E}">
        <p14:creationId xmlns:p14="http://schemas.microsoft.com/office/powerpoint/2010/main" val="5960201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78" y="342628"/>
            <a:ext cx="11761243" cy="1094286"/>
          </a:xfrm>
        </p:spPr>
        <p:txBody>
          <a:bodyPr/>
          <a:lstStyle/>
          <a:p>
            <a:r>
              <a:rPr lang="sr-Latn-RS" dirty="0" err="1" smtClean="0"/>
              <a:t>Challenges</a:t>
            </a:r>
            <a:endParaRPr lang="sr-Latn-RS" dirty="0"/>
          </a:p>
        </p:txBody>
      </p:sp>
      <p:sp>
        <p:nvSpPr>
          <p:cNvPr id="3" name="Text Placeholder 2"/>
          <p:cNvSpPr>
            <a:spLocks noGrp="1"/>
          </p:cNvSpPr>
          <p:nvPr>
            <p:ph type="body" sz="half" idx="1"/>
          </p:nvPr>
        </p:nvSpPr>
        <p:spPr>
          <a:xfrm>
            <a:off x="707299" y="1619069"/>
            <a:ext cx="12094301" cy="6479901"/>
          </a:xfrm>
        </p:spPr>
        <p:txBody>
          <a:bodyPr>
            <a:normAutofit/>
          </a:bodyPr>
          <a:lstStyle/>
          <a:p>
            <a:r>
              <a:rPr lang="en-US" dirty="0"/>
              <a:t>Development of data centers is only supported </a:t>
            </a:r>
            <a:r>
              <a:rPr lang="en-US" dirty="0" smtClean="0"/>
              <a:t>through </a:t>
            </a:r>
            <a:r>
              <a:rPr lang="en-US" dirty="0"/>
              <a:t>the </a:t>
            </a:r>
            <a:r>
              <a:rPr lang="en-US" dirty="0" smtClean="0"/>
              <a:t>international projects and with the CESSDA support</a:t>
            </a:r>
            <a:endParaRPr lang="en-US" dirty="0"/>
          </a:p>
          <a:p>
            <a:endParaRPr lang="en-US" dirty="0" smtClean="0"/>
          </a:p>
          <a:p>
            <a:r>
              <a:rPr lang="en-US" dirty="0" smtClean="0"/>
              <a:t>Lack </a:t>
            </a:r>
            <a:r>
              <a:rPr lang="en-US" dirty="0"/>
              <a:t>of support from relevant </a:t>
            </a:r>
            <a:r>
              <a:rPr lang="en-US" dirty="0" smtClean="0"/>
              <a:t>ministries (!)</a:t>
            </a:r>
            <a:endParaRPr lang="en-US" dirty="0"/>
          </a:p>
          <a:p>
            <a:pPr lvl="1"/>
            <a:r>
              <a:rPr lang="en-US" dirty="0"/>
              <a:t>Heavily dependent on political situation</a:t>
            </a:r>
          </a:p>
          <a:p>
            <a:endParaRPr lang="en-US" dirty="0" smtClean="0"/>
          </a:p>
          <a:p>
            <a:r>
              <a:rPr lang="en-US" dirty="0" smtClean="0"/>
              <a:t>Huge </a:t>
            </a:r>
            <a:r>
              <a:rPr lang="en-US" dirty="0"/>
              <a:t>budget </a:t>
            </a:r>
            <a:r>
              <a:rPr lang="en-US" dirty="0" smtClean="0"/>
              <a:t>constraints of the national level ministry</a:t>
            </a:r>
          </a:p>
          <a:p>
            <a:endParaRPr lang="en-US" dirty="0" smtClean="0"/>
          </a:p>
          <a:p>
            <a:r>
              <a:rPr lang="en-US" dirty="0" smtClean="0"/>
              <a:t>Ignorance of the scientific community</a:t>
            </a:r>
          </a:p>
          <a:p>
            <a:endParaRPr lang="en-US" dirty="0" smtClean="0"/>
          </a:p>
          <a:p>
            <a:r>
              <a:rPr lang="en-US" dirty="0" smtClean="0"/>
              <a:t>Lack of technical support </a:t>
            </a:r>
            <a:endParaRPr lang="en-US" dirty="0"/>
          </a:p>
        </p:txBody>
      </p:sp>
    </p:spTree>
    <p:extLst>
      <p:ext uri="{BB962C8B-B14F-4D97-AF65-F5344CB8AC3E}">
        <p14:creationId xmlns:p14="http://schemas.microsoft.com/office/powerpoint/2010/main" val="258206784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5802" y="2699999"/>
            <a:ext cx="10171689" cy="846829"/>
          </a:xfrm>
        </p:spPr>
        <p:txBody>
          <a:bodyPr>
            <a:normAutofit fontScale="90000"/>
          </a:bodyPr>
          <a:lstStyle/>
          <a:p>
            <a:r>
              <a:rPr lang="sl-SI" dirty="0" err="1" smtClean="0"/>
              <a:t>Italian</a:t>
            </a:r>
            <a:r>
              <a:rPr lang="sl-SI" dirty="0" smtClean="0"/>
              <a:t> </a:t>
            </a:r>
            <a:r>
              <a:rPr lang="sl-SI" dirty="0" err="1" smtClean="0"/>
              <a:t>case</a:t>
            </a:r>
            <a:r>
              <a:rPr lang="sl-SI" dirty="0" smtClean="0"/>
              <a:t>: up-</a:t>
            </a:r>
            <a:r>
              <a:rPr lang="sl-SI" dirty="0" err="1" smtClean="0"/>
              <a:t>grading</a:t>
            </a:r>
            <a:r>
              <a:rPr lang="sl-SI" dirty="0" smtClean="0"/>
              <a:t> </a:t>
            </a:r>
            <a:r>
              <a:rPr lang="sl-SI" dirty="0" err="1" smtClean="0"/>
              <a:t>existing</a:t>
            </a:r>
            <a:r>
              <a:rPr lang="sl-SI" dirty="0" smtClean="0"/>
              <a:t> data </a:t>
            </a:r>
            <a:r>
              <a:rPr lang="sl-SI" dirty="0" err="1" smtClean="0"/>
              <a:t>service</a:t>
            </a:r>
            <a:r>
              <a:rPr lang="sl-SI" dirty="0" smtClean="0"/>
              <a:t> </a:t>
            </a:r>
            <a:r>
              <a:rPr lang="sl-SI" dirty="0" err="1" smtClean="0"/>
              <a:t>towards</a:t>
            </a:r>
            <a:r>
              <a:rPr lang="sl-SI" dirty="0" smtClean="0"/>
              <a:t> CESSDA </a:t>
            </a:r>
            <a:r>
              <a:rPr lang="sl-SI" dirty="0" err="1" smtClean="0"/>
              <a:t>membership</a:t>
            </a:r>
            <a:r>
              <a:rPr lang="sl-SI" dirty="0" smtClean="0"/>
              <a:t> </a:t>
            </a:r>
            <a:endParaRPr lang="sl-SI" dirty="0"/>
          </a:p>
        </p:txBody>
      </p:sp>
      <p:sp>
        <p:nvSpPr>
          <p:cNvPr id="5" name="Text Placeholder 4"/>
          <p:cNvSpPr>
            <a:spLocks noGrp="1"/>
          </p:cNvSpPr>
          <p:nvPr>
            <p:ph type="body" sz="quarter" idx="14"/>
          </p:nvPr>
        </p:nvSpPr>
        <p:spPr>
          <a:xfrm>
            <a:off x="1055802" y="931673"/>
            <a:ext cx="3244478" cy="656590"/>
          </a:xfrm>
        </p:spPr>
        <p:txBody>
          <a:bodyPr/>
          <a:lstStyle/>
          <a:p>
            <a:r>
              <a:rPr lang="sl-SI" dirty="0" smtClean="0"/>
              <a:t>Sonja Bezjak</a:t>
            </a:r>
            <a:endParaRPr lang="sl-SI" dirty="0"/>
          </a:p>
        </p:txBody>
      </p:sp>
    </p:spTree>
    <p:extLst>
      <p:ext uri="{BB962C8B-B14F-4D97-AF65-F5344CB8AC3E}">
        <p14:creationId xmlns:p14="http://schemas.microsoft.com/office/powerpoint/2010/main" val="165572903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err="1" smtClean="0"/>
              <a:t>Main</a:t>
            </a:r>
            <a:r>
              <a:rPr lang="sl-SI" dirty="0" smtClean="0"/>
              <a:t> </a:t>
            </a:r>
            <a:r>
              <a:rPr lang="sl-SI" dirty="0" err="1" smtClean="0"/>
              <a:t>findings</a:t>
            </a:r>
            <a:r>
              <a:rPr lang="sl-SI" dirty="0" smtClean="0"/>
              <a:t> </a:t>
            </a:r>
            <a:r>
              <a:rPr lang="sl-SI" dirty="0" err="1" smtClean="0"/>
              <a:t>for</a:t>
            </a:r>
            <a:r>
              <a:rPr lang="sl-SI" dirty="0" smtClean="0"/>
              <a:t> SSRC in </a:t>
            </a:r>
            <a:r>
              <a:rPr lang="sl-SI" dirty="0" err="1" smtClean="0"/>
              <a:t>Italy</a:t>
            </a:r>
            <a:endParaRPr lang="sl-SI" dirty="0"/>
          </a:p>
        </p:txBody>
      </p:sp>
      <p:sp>
        <p:nvSpPr>
          <p:cNvPr id="5" name="Text Placeholder 4"/>
          <p:cNvSpPr>
            <a:spLocks noGrp="1"/>
          </p:cNvSpPr>
          <p:nvPr>
            <p:ph type="body" sz="half" idx="1"/>
          </p:nvPr>
        </p:nvSpPr>
        <p:spPr/>
        <p:txBody>
          <a:bodyPr>
            <a:noAutofit/>
          </a:bodyPr>
          <a:lstStyle/>
          <a:p>
            <a:r>
              <a:rPr lang="sl-SI" sz="4000" u="sng" dirty="0" smtClean="0"/>
              <a:t>RDM </a:t>
            </a:r>
            <a:r>
              <a:rPr lang="sl-SI" sz="4000" u="sng" dirty="0" err="1" smtClean="0"/>
              <a:t>policy</a:t>
            </a:r>
            <a:r>
              <a:rPr lang="sl-SI" sz="4000" dirty="0" smtClean="0"/>
              <a:t>: not set </a:t>
            </a:r>
            <a:r>
              <a:rPr lang="sl-SI" sz="4000" dirty="0" err="1" smtClean="0"/>
              <a:t>yet</a:t>
            </a:r>
            <a:r>
              <a:rPr lang="sl-SI" sz="4000" dirty="0" smtClean="0"/>
              <a:t> / RDMP </a:t>
            </a:r>
            <a:r>
              <a:rPr lang="sl-SI" sz="4000" dirty="0" err="1" smtClean="0"/>
              <a:t>underdeveloped</a:t>
            </a:r>
            <a:endParaRPr lang="sl-SI" sz="4000" dirty="0" smtClean="0"/>
          </a:p>
          <a:p>
            <a:endParaRPr lang="sl-SI" sz="4000" dirty="0" smtClean="0"/>
          </a:p>
          <a:p>
            <a:r>
              <a:rPr lang="sl-SI" sz="4000" u="sng" dirty="0" smtClean="0"/>
              <a:t>Data </a:t>
            </a:r>
            <a:r>
              <a:rPr lang="sl-SI" sz="4000" u="sng" dirty="0" err="1" smtClean="0"/>
              <a:t>sharing</a:t>
            </a:r>
            <a:r>
              <a:rPr lang="sl-SI" sz="4000" u="sng" dirty="0" smtClean="0"/>
              <a:t> </a:t>
            </a:r>
            <a:r>
              <a:rPr lang="sl-SI" sz="4000" u="sng" dirty="0" err="1" smtClean="0"/>
              <a:t>culture</a:t>
            </a:r>
            <a:r>
              <a:rPr lang="sl-SI" sz="4000" dirty="0" smtClean="0"/>
              <a:t>: not </a:t>
            </a:r>
            <a:r>
              <a:rPr lang="sl-SI" sz="4000" dirty="0" err="1" smtClean="0"/>
              <a:t>very</a:t>
            </a:r>
            <a:r>
              <a:rPr lang="sl-SI" sz="4000" dirty="0" smtClean="0"/>
              <a:t> </a:t>
            </a:r>
            <a:r>
              <a:rPr lang="sl-SI" sz="4000" dirty="0" err="1" smtClean="0"/>
              <a:t>common</a:t>
            </a:r>
            <a:endParaRPr lang="sl-SI" sz="4000" dirty="0" smtClean="0"/>
          </a:p>
          <a:p>
            <a:endParaRPr lang="sl-SI" sz="4000" dirty="0"/>
          </a:p>
          <a:p>
            <a:r>
              <a:rPr lang="sl-SI" sz="4000" u="sng" dirty="0" err="1" smtClean="0"/>
              <a:t>Incentives</a:t>
            </a:r>
            <a:r>
              <a:rPr lang="sl-SI" sz="4000" u="sng" dirty="0" smtClean="0"/>
              <a:t> </a:t>
            </a:r>
            <a:r>
              <a:rPr lang="sl-SI" sz="4000" u="sng" dirty="0" err="1" smtClean="0"/>
              <a:t>and</a:t>
            </a:r>
            <a:r>
              <a:rPr lang="sl-SI" sz="4000" u="sng" dirty="0" smtClean="0"/>
              <a:t> </a:t>
            </a:r>
            <a:r>
              <a:rPr lang="sl-SI" sz="4000" u="sng" dirty="0" err="1" smtClean="0"/>
              <a:t>enablers</a:t>
            </a:r>
            <a:r>
              <a:rPr lang="sl-SI" sz="4000" u="sng" dirty="0" smtClean="0"/>
              <a:t>  </a:t>
            </a:r>
            <a:r>
              <a:rPr lang="sl-SI" sz="4000" u="sng" dirty="0" err="1" smtClean="0"/>
              <a:t>of</a:t>
            </a:r>
            <a:r>
              <a:rPr lang="sl-SI" sz="4000" u="sng" dirty="0" smtClean="0"/>
              <a:t> data </a:t>
            </a:r>
            <a:r>
              <a:rPr lang="sl-SI" sz="4000" u="sng" dirty="0" err="1" smtClean="0"/>
              <a:t>sharing</a:t>
            </a:r>
            <a:r>
              <a:rPr lang="sl-SI" sz="4000" dirty="0" smtClean="0"/>
              <a:t>: no </a:t>
            </a:r>
            <a:r>
              <a:rPr lang="sl-SI" sz="4000" dirty="0" err="1" smtClean="0"/>
              <a:t>law</a:t>
            </a:r>
            <a:r>
              <a:rPr lang="sl-SI" sz="4000" dirty="0" smtClean="0"/>
              <a:t>, </a:t>
            </a:r>
            <a:r>
              <a:rPr lang="sl-SI" sz="4000" dirty="0" err="1" smtClean="0"/>
              <a:t>funding</a:t>
            </a:r>
            <a:r>
              <a:rPr lang="sl-SI" sz="4000" dirty="0" smtClean="0"/>
              <a:t> </a:t>
            </a:r>
            <a:r>
              <a:rPr lang="sl-SI" sz="4000" dirty="0" err="1" smtClean="0"/>
              <a:t>programms</a:t>
            </a:r>
            <a:r>
              <a:rPr lang="sl-SI" sz="4000" dirty="0" smtClean="0"/>
              <a:t>, nor </a:t>
            </a:r>
            <a:r>
              <a:rPr lang="sl-SI" sz="4000" dirty="0" err="1" smtClean="0"/>
              <a:t>career</a:t>
            </a:r>
            <a:r>
              <a:rPr lang="sl-SI" sz="4000" dirty="0" smtClean="0"/>
              <a:t> </a:t>
            </a:r>
            <a:r>
              <a:rPr lang="sl-SI" sz="4000" dirty="0" err="1" smtClean="0"/>
              <a:t>rewards</a:t>
            </a:r>
            <a:endParaRPr lang="sl-SI" sz="4000" dirty="0" smtClean="0"/>
          </a:p>
          <a:p>
            <a:endParaRPr lang="sl-SI" sz="4000" dirty="0"/>
          </a:p>
        </p:txBody>
      </p:sp>
    </p:spTree>
    <p:extLst>
      <p:ext uri="{BB962C8B-B14F-4D97-AF65-F5344CB8AC3E}">
        <p14:creationId xmlns:p14="http://schemas.microsoft.com/office/powerpoint/2010/main" val="274252613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But… </a:t>
            </a:r>
            <a:endParaRPr lang="sl-SI" dirty="0"/>
          </a:p>
        </p:txBody>
      </p:sp>
      <p:sp>
        <p:nvSpPr>
          <p:cNvPr id="3" name="Text Placeholder 2"/>
          <p:cNvSpPr>
            <a:spLocks noGrp="1"/>
          </p:cNvSpPr>
          <p:nvPr>
            <p:ph type="body" sz="half" idx="1"/>
          </p:nvPr>
        </p:nvSpPr>
        <p:spPr/>
        <p:txBody>
          <a:bodyPr>
            <a:normAutofit/>
          </a:bodyPr>
          <a:lstStyle/>
          <a:p>
            <a:r>
              <a:rPr lang="sl-SI" sz="4800" dirty="0" smtClean="0"/>
              <a:t>…data </a:t>
            </a:r>
            <a:r>
              <a:rPr lang="sl-SI" sz="4800" dirty="0" err="1" smtClean="0"/>
              <a:t>service</a:t>
            </a:r>
            <a:r>
              <a:rPr lang="sl-SI" sz="4800" dirty="0" smtClean="0"/>
              <a:t> </a:t>
            </a:r>
            <a:r>
              <a:rPr lang="sl-SI" sz="4800" dirty="0" err="1" smtClean="0"/>
              <a:t>and</a:t>
            </a:r>
            <a:r>
              <a:rPr lang="sl-SI" sz="4800" dirty="0" smtClean="0"/>
              <a:t> </a:t>
            </a:r>
            <a:r>
              <a:rPr lang="sl-SI" sz="4800" dirty="0" err="1" smtClean="0"/>
              <a:t>infrastructure</a:t>
            </a:r>
            <a:r>
              <a:rPr lang="sl-SI" sz="4800" dirty="0" smtClean="0"/>
              <a:t> </a:t>
            </a:r>
            <a:r>
              <a:rPr lang="sl-SI" sz="4800" dirty="0" err="1" smtClean="0"/>
              <a:t>for</a:t>
            </a:r>
            <a:r>
              <a:rPr lang="sl-SI" sz="4800" dirty="0" smtClean="0"/>
              <a:t> SSRC is </a:t>
            </a:r>
            <a:r>
              <a:rPr lang="sl-SI" sz="4800" dirty="0" err="1" smtClean="0"/>
              <a:t>available</a:t>
            </a:r>
            <a:r>
              <a:rPr lang="sl-SI" sz="4800" dirty="0" smtClean="0"/>
              <a:t>! 												</a:t>
            </a:r>
            <a:r>
              <a:rPr lang="sl-SI" sz="4800" dirty="0" smtClean="0">
                <a:sym typeface="Wingdings" panose="05000000000000000000" pitchFamily="2" charset="2"/>
              </a:rPr>
              <a:t> in </a:t>
            </a:r>
            <a:r>
              <a:rPr lang="sl-SI" sz="4800" dirty="0" err="1" smtClean="0">
                <a:sym typeface="Wingdings" panose="05000000000000000000" pitchFamily="2" charset="2"/>
              </a:rPr>
              <a:t>developing</a:t>
            </a:r>
            <a:r>
              <a:rPr lang="sl-SI" sz="4800" dirty="0" smtClean="0">
                <a:sym typeface="Wingdings" panose="05000000000000000000" pitchFamily="2" charset="2"/>
              </a:rPr>
              <a:t> </a:t>
            </a:r>
            <a:r>
              <a:rPr lang="sl-SI" sz="4800" dirty="0" err="1" smtClean="0">
                <a:sym typeface="Wingdings" panose="05000000000000000000" pitchFamily="2" charset="2"/>
              </a:rPr>
              <a:t>phase</a:t>
            </a:r>
            <a:endParaRPr lang="sl-SI" sz="4800" dirty="0"/>
          </a:p>
        </p:txBody>
      </p:sp>
    </p:spTree>
    <p:extLst>
      <p:ext uri="{BB962C8B-B14F-4D97-AF65-F5344CB8AC3E}">
        <p14:creationId xmlns:p14="http://schemas.microsoft.com/office/powerpoint/2010/main" val="109728483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UniData</a:t>
            </a:r>
            <a:r>
              <a:rPr lang="sl-SI" dirty="0" smtClean="0"/>
              <a:t> </a:t>
            </a:r>
            <a:r>
              <a:rPr lang="sl-SI" dirty="0" err="1" smtClean="0"/>
              <a:t>Bicocca</a:t>
            </a:r>
            <a:r>
              <a:rPr lang="sl-SI" dirty="0" smtClean="0"/>
              <a:t> Data </a:t>
            </a:r>
            <a:r>
              <a:rPr lang="sl-SI" dirty="0" err="1" smtClean="0"/>
              <a:t>Archive</a:t>
            </a:r>
            <a:endParaRPr lang="sl-SI" dirty="0"/>
          </a:p>
        </p:txBody>
      </p:sp>
      <p:sp>
        <p:nvSpPr>
          <p:cNvPr id="3" name="Text Placeholder 2"/>
          <p:cNvSpPr>
            <a:spLocks noGrp="1"/>
          </p:cNvSpPr>
          <p:nvPr>
            <p:ph type="body" sz="half" idx="1"/>
          </p:nvPr>
        </p:nvSpPr>
        <p:spPr>
          <a:xfrm>
            <a:off x="707299" y="2867299"/>
            <a:ext cx="10464801" cy="4862680"/>
          </a:xfrm>
        </p:spPr>
        <p:txBody>
          <a:bodyPr>
            <a:normAutofit fontScale="92500" lnSpcReduction="10000"/>
          </a:bodyPr>
          <a:lstStyle/>
          <a:p>
            <a:r>
              <a:rPr lang="sl-SI" dirty="0" err="1" smtClean="0"/>
              <a:t>Established</a:t>
            </a:r>
            <a:r>
              <a:rPr lang="sl-SI" dirty="0" smtClean="0"/>
              <a:t> in 2015</a:t>
            </a:r>
          </a:p>
          <a:p>
            <a:r>
              <a:rPr lang="sl-SI" dirty="0" smtClean="0"/>
              <a:t>An </a:t>
            </a:r>
            <a:r>
              <a:rPr lang="sl-SI" dirty="0" err="1" smtClean="0"/>
              <a:t>interdepartemental</a:t>
            </a:r>
            <a:r>
              <a:rPr lang="sl-SI" dirty="0" smtClean="0"/>
              <a:t> center </a:t>
            </a:r>
            <a:r>
              <a:rPr lang="sl-SI" dirty="0" err="1" smtClean="0"/>
              <a:t>of</a:t>
            </a:r>
            <a:r>
              <a:rPr lang="sl-SI" dirty="0" smtClean="0"/>
              <a:t> </a:t>
            </a:r>
            <a:r>
              <a:rPr lang="sl-SI" dirty="0" err="1" smtClean="0"/>
              <a:t>University</a:t>
            </a:r>
            <a:r>
              <a:rPr lang="sl-SI" dirty="0" smtClean="0"/>
              <a:t> </a:t>
            </a:r>
            <a:r>
              <a:rPr lang="sl-SI" dirty="0" err="1" smtClean="0"/>
              <a:t>of</a:t>
            </a:r>
            <a:r>
              <a:rPr lang="sl-SI" dirty="0" smtClean="0"/>
              <a:t> Milan </a:t>
            </a:r>
            <a:r>
              <a:rPr lang="sl-SI" dirty="0" err="1" smtClean="0"/>
              <a:t>Bicocca</a:t>
            </a:r>
            <a:endParaRPr lang="sl-SI" dirty="0" smtClean="0"/>
          </a:p>
          <a:p>
            <a:r>
              <a:rPr lang="sl-SI" dirty="0" err="1" smtClean="0"/>
              <a:t>Publicaly</a:t>
            </a:r>
            <a:r>
              <a:rPr lang="sl-SI" dirty="0" smtClean="0"/>
              <a:t> </a:t>
            </a:r>
            <a:r>
              <a:rPr lang="sl-SI" dirty="0" err="1" smtClean="0"/>
              <a:t>funded</a:t>
            </a:r>
            <a:r>
              <a:rPr lang="sl-SI" dirty="0" smtClean="0"/>
              <a:t> </a:t>
            </a:r>
            <a:r>
              <a:rPr lang="sl-SI" dirty="0" err="1" smtClean="0"/>
              <a:t>through</a:t>
            </a:r>
            <a:r>
              <a:rPr lang="sl-SI" dirty="0" smtClean="0"/>
              <a:t> </a:t>
            </a:r>
            <a:r>
              <a:rPr lang="sl-SI" dirty="0" err="1" smtClean="0"/>
              <a:t>the</a:t>
            </a:r>
            <a:r>
              <a:rPr lang="sl-SI" dirty="0" smtClean="0"/>
              <a:t> </a:t>
            </a:r>
            <a:r>
              <a:rPr lang="sl-SI" dirty="0" err="1" smtClean="0"/>
              <a:t>membership</a:t>
            </a:r>
            <a:r>
              <a:rPr lang="sl-SI" dirty="0" smtClean="0"/>
              <a:t> </a:t>
            </a:r>
            <a:r>
              <a:rPr lang="sl-SI" dirty="0" err="1" smtClean="0"/>
              <a:t>of</a:t>
            </a:r>
            <a:r>
              <a:rPr lang="sl-SI" dirty="0" smtClean="0"/>
              <a:t> 7 </a:t>
            </a:r>
            <a:r>
              <a:rPr lang="sl-SI" dirty="0" err="1" smtClean="0"/>
              <a:t>departments</a:t>
            </a:r>
            <a:endParaRPr lang="sl-SI" dirty="0" smtClean="0"/>
          </a:p>
          <a:p>
            <a:r>
              <a:rPr lang="sl-SI" dirty="0" err="1" smtClean="0"/>
              <a:t>Holds</a:t>
            </a:r>
            <a:r>
              <a:rPr lang="sl-SI" dirty="0" smtClean="0"/>
              <a:t> </a:t>
            </a:r>
            <a:r>
              <a:rPr lang="sl-SI" dirty="0" err="1" smtClean="0"/>
              <a:t>about</a:t>
            </a:r>
            <a:r>
              <a:rPr lang="sl-SI" dirty="0" smtClean="0"/>
              <a:t> 1000 </a:t>
            </a:r>
            <a:r>
              <a:rPr lang="sl-SI" dirty="0" err="1" smtClean="0"/>
              <a:t>datasets</a:t>
            </a:r>
            <a:endParaRPr lang="sl-SI" dirty="0" smtClean="0"/>
          </a:p>
          <a:p>
            <a:r>
              <a:rPr lang="sl-SI" dirty="0" err="1" smtClean="0"/>
              <a:t>Core</a:t>
            </a:r>
            <a:r>
              <a:rPr lang="sl-SI" dirty="0" smtClean="0"/>
              <a:t> data </a:t>
            </a:r>
            <a:r>
              <a:rPr lang="sl-SI" dirty="0" err="1" smtClean="0"/>
              <a:t>services</a:t>
            </a:r>
            <a:r>
              <a:rPr lang="sl-SI" dirty="0" smtClean="0"/>
              <a:t>: </a:t>
            </a:r>
            <a:r>
              <a:rPr lang="sl-SI" dirty="0" err="1" smtClean="0"/>
              <a:t>curation</a:t>
            </a:r>
            <a:r>
              <a:rPr lang="sl-SI" dirty="0" smtClean="0"/>
              <a:t>, </a:t>
            </a:r>
            <a:r>
              <a:rPr lang="sl-SI" dirty="0" err="1" smtClean="0"/>
              <a:t>preservation</a:t>
            </a:r>
            <a:r>
              <a:rPr lang="sl-SI" dirty="0" smtClean="0"/>
              <a:t>, </a:t>
            </a:r>
            <a:r>
              <a:rPr lang="sl-SI" dirty="0" err="1" smtClean="0"/>
              <a:t>review</a:t>
            </a:r>
            <a:r>
              <a:rPr lang="sl-SI" dirty="0" smtClean="0"/>
              <a:t> </a:t>
            </a:r>
            <a:r>
              <a:rPr lang="sl-SI" dirty="0" err="1" smtClean="0"/>
              <a:t>of</a:t>
            </a:r>
            <a:r>
              <a:rPr lang="sl-SI" dirty="0" smtClean="0"/>
              <a:t> data </a:t>
            </a:r>
            <a:r>
              <a:rPr lang="sl-SI" dirty="0" err="1" smtClean="0"/>
              <a:t>sources</a:t>
            </a:r>
            <a:r>
              <a:rPr lang="sl-SI" dirty="0" smtClean="0"/>
              <a:t>, DMP </a:t>
            </a:r>
            <a:r>
              <a:rPr lang="sl-SI" dirty="0" err="1" smtClean="0"/>
              <a:t>support</a:t>
            </a:r>
            <a:r>
              <a:rPr lang="sl-SI" dirty="0" smtClean="0"/>
              <a:t>, </a:t>
            </a:r>
            <a:r>
              <a:rPr lang="sl-SI" dirty="0" err="1" smtClean="0"/>
              <a:t>dissemination</a:t>
            </a:r>
            <a:r>
              <a:rPr lang="sl-SI" dirty="0" smtClean="0"/>
              <a:t>, </a:t>
            </a:r>
            <a:r>
              <a:rPr lang="sl-SI" dirty="0" err="1" smtClean="0"/>
              <a:t>access</a:t>
            </a:r>
            <a:r>
              <a:rPr lang="sl-SI" dirty="0" smtClean="0"/>
              <a:t> / </a:t>
            </a:r>
            <a:r>
              <a:rPr lang="sl-SI" dirty="0" err="1" smtClean="0"/>
              <a:t>sharing</a:t>
            </a:r>
            <a:endParaRPr lang="sl-SI" dirty="0" smtClean="0"/>
          </a:p>
          <a:p>
            <a:r>
              <a:rPr lang="sl-SI" dirty="0" smtClean="0"/>
              <a:t>2 </a:t>
            </a:r>
            <a:r>
              <a:rPr lang="sl-SI" dirty="0" err="1" smtClean="0"/>
              <a:t>people</a:t>
            </a:r>
            <a:r>
              <a:rPr lang="sl-SI" dirty="0" smtClean="0"/>
              <a:t> </a:t>
            </a:r>
            <a:r>
              <a:rPr lang="sl-SI" dirty="0" err="1" smtClean="0"/>
              <a:t>engaged</a:t>
            </a:r>
            <a:r>
              <a:rPr lang="sl-SI" dirty="0" smtClean="0"/>
              <a:t> </a:t>
            </a:r>
            <a:endParaRPr lang="sl-SI" dirty="0"/>
          </a:p>
        </p:txBody>
      </p:sp>
    </p:spTree>
    <p:extLst>
      <p:ext uri="{BB962C8B-B14F-4D97-AF65-F5344CB8AC3E}">
        <p14:creationId xmlns:p14="http://schemas.microsoft.com/office/powerpoint/2010/main" val="77235580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Mission</a:t>
            </a:r>
            <a:r>
              <a:rPr lang="sl-SI" dirty="0" smtClean="0"/>
              <a:t> </a:t>
            </a:r>
            <a:r>
              <a:rPr lang="sl-SI" dirty="0" err="1" smtClean="0"/>
              <a:t>and</a:t>
            </a:r>
            <a:r>
              <a:rPr lang="sl-SI" dirty="0" smtClean="0"/>
              <a:t> </a:t>
            </a:r>
            <a:r>
              <a:rPr lang="sl-SI" dirty="0" err="1" smtClean="0"/>
              <a:t>Scope</a:t>
            </a:r>
            <a:endParaRPr lang="sl-SI" dirty="0"/>
          </a:p>
        </p:txBody>
      </p:sp>
      <p:sp>
        <p:nvSpPr>
          <p:cNvPr id="3" name="Text Placeholder 2"/>
          <p:cNvSpPr>
            <a:spLocks noGrp="1"/>
          </p:cNvSpPr>
          <p:nvPr>
            <p:ph type="body" sz="half" idx="1"/>
          </p:nvPr>
        </p:nvSpPr>
        <p:spPr>
          <a:xfrm>
            <a:off x="707299" y="2867299"/>
            <a:ext cx="10464801" cy="4645864"/>
          </a:xfrm>
        </p:spPr>
        <p:txBody>
          <a:bodyPr>
            <a:normAutofit lnSpcReduction="10000"/>
          </a:bodyPr>
          <a:lstStyle/>
          <a:p>
            <a:r>
              <a:rPr lang="en-GB" i="1" dirty="0"/>
              <a:t>“The main purpose of </a:t>
            </a:r>
            <a:r>
              <a:rPr lang="en-GB" i="1" dirty="0" err="1"/>
              <a:t>UniData</a:t>
            </a:r>
            <a:r>
              <a:rPr lang="en-GB" i="1" dirty="0"/>
              <a:t> – Bicocca Data Archive is to provide a solid and multidisciplinary infrastructure to the scientific community in compliance with the directives of the "European Strategy Forum on Research Infrastructures" (ESFRI) in the field of secondary analysis for the social sciences. </a:t>
            </a:r>
            <a:r>
              <a:rPr lang="sl-SI" i="1" dirty="0" smtClean="0"/>
              <a:t>/…/ </a:t>
            </a:r>
            <a:r>
              <a:rPr lang="en-GB" i="1" dirty="0" smtClean="0"/>
              <a:t>The </a:t>
            </a:r>
            <a:r>
              <a:rPr lang="en-GB" i="1" dirty="0"/>
              <a:t>objective is to establish a new Italian Data Archive for the social sciences</a:t>
            </a:r>
            <a:endParaRPr lang="sl-SI" dirty="0"/>
          </a:p>
        </p:txBody>
      </p:sp>
    </p:spTree>
    <p:extLst>
      <p:ext uri="{BB962C8B-B14F-4D97-AF65-F5344CB8AC3E}">
        <p14:creationId xmlns:p14="http://schemas.microsoft.com/office/powerpoint/2010/main" val="20190290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Main</a:t>
            </a:r>
            <a:r>
              <a:rPr lang="sl-SI" dirty="0" smtClean="0"/>
              <a:t> </a:t>
            </a:r>
            <a:r>
              <a:rPr lang="sl-SI" dirty="0" err="1" smtClean="0"/>
              <a:t>findings</a:t>
            </a:r>
            <a:r>
              <a:rPr lang="sl-SI" dirty="0" smtClean="0"/>
              <a:t> </a:t>
            </a:r>
            <a:r>
              <a:rPr lang="sl-SI" dirty="0" err="1" smtClean="0"/>
              <a:t>for</a:t>
            </a:r>
            <a:r>
              <a:rPr lang="sl-SI" dirty="0" smtClean="0"/>
              <a:t> </a:t>
            </a:r>
            <a:r>
              <a:rPr lang="sl-SI" dirty="0" err="1" smtClean="0"/>
              <a:t>UniData</a:t>
            </a:r>
            <a:endParaRPr lang="sl-SI" dirty="0"/>
          </a:p>
        </p:txBody>
      </p:sp>
      <p:sp>
        <p:nvSpPr>
          <p:cNvPr id="3" name="Text Placeholder 2"/>
          <p:cNvSpPr>
            <a:spLocks noGrp="1"/>
          </p:cNvSpPr>
          <p:nvPr>
            <p:ph type="body" sz="half" idx="1"/>
          </p:nvPr>
        </p:nvSpPr>
        <p:spPr>
          <a:xfrm>
            <a:off x="707299" y="2867299"/>
            <a:ext cx="10464801" cy="4598730"/>
          </a:xfrm>
        </p:spPr>
        <p:txBody>
          <a:bodyPr>
            <a:normAutofit lnSpcReduction="10000"/>
          </a:bodyPr>
          <a:lstStyle/>
          <a:p>
            <a:r>
              <a:rPr lang="sl-SI" u="sng" dirty="0" err="1" smtClean="0"/>
              <a:t>Organizational</a:t>
            </a:r>
            <a:r>
              <a:rPr lang="sl-SI" u="sng" dirty="0" smtClean="0"/>
              <a:t> </a:t>
            </a:r>
            <a:r>
              <a:rPr lang="sl-SI" u="sng" dirty="0" err="1" smtClean="0"/>
              <a:t>level</a:t>
            </a:r>
            <a:r>
              <a:rPr lang="sl-SI" dirty="0" smtClean="0"/>
              <a:t>: </a:t>
            </a:r>
            <a:r>
              <a:rPr lang="sl-SI" dirty="0" err="1" smtClean="0"/>
              <a:t>mission</a:t>
            </a:r>
            <a:r>
              <a:rPr lang="sl-SI" dirty="0" smtClean="0"/>
              <a:t>, </a:t>
            </a:r>
            <a:r>
              <a:rPr lang="sl-SI" dirty="0" err="1" smtClean="0"/>
              <a:t>scope</a:t>
            </a:r>
            <a:r>
              <a:rPr lang="sl-SI" dirty="0" smtClean="0"/>
              <a:t>, legal </a:t>
            </a:r>
            <a:r>
              <a:rPr lang="sl-SI" dirty="0" err="1" smtClean="0"/>
              <a:t>regulations</a:t>
            </a:r>
            <a:r>
              <a:rPr lang="sl-SI" dirty="0" smtClean="0"/>
              <a:t> are </a:t>
            </a:r>
            <a:r>
              <a:rPr lang="sl-SI" dirty="0" err="1" smtClean="0"/>
              <a:t>defined</a:t>
            </a:r>
            <a:r>
              <a:rPr lang="sl-SI" dirty="0" smtClean="0"/>
              <a:t>, </a:t>
            </a:r>
            <a:r>
              <a:rPr lang="sl-SI" dirty="0" err="1" smtClean="0"/>
              <a:t>but</a:t>
            </a:r>
            <a:r>
              <a:rPr lang="sl-SI" dirty="0" smtClean="0"/>
              <a:t> </a:t>
            </a:r>
            <a:r>
              <a:rPr lang="sl-SI" dirty="0" err="1" smtClean="0"/>
              <a:t>there</a:t>
            </a:r>
            <a:r>
              <a:rPr lang="sl-SI" dirty="0" smtClean="0"/>
              <a:t> is a </a:t>
            </a:r>
            <a:r>
              <a:rPr lang="sl-SI" dirty="0" err="1" smtClean="0"/>
              <a:t>need</a:t>
            </a:r>
            <a:r>
              <a:rPr lang="sl-SI" dirty="0" smtClean="0"/>
              <a:t> </a:t>
            </a:r>
            <a:r>
              <a:rPr lang="sl-SI" dirty="0" err="1" smtClean="0"/>
              <a:t>for</a:t>
            </a:r>
            <a:r>
              <a:rPr lang="sl-SI" dirty="0" smtClean="0"/>
              <a:t> </a:t>
            </a:r>
            <a:r>
              <a:rPr lang="sl-SI" dirty="0" err="1" smtClean="0"/>
              <a:t>support</a:t>
            </a:r>
            <a:r>
              <a:rPr lang="sl-SI" dirty="0" smtClean="0"/>
              <a:t> in </a:t>
            </a:r>
            <a:r>
              <a:rPr lang="sl-SI" dirty="0" err="1" smtClean="0"/>
              <a:t>legislation</a:t>
            </a:r>
            <a:r>
              <a:rPr lang="sl-SI" dirty="0"/>
              <a:t> </a:t>
            </a:r>
            <a:r>
              <a:rPr lang="sl-SI" dirty="0" err="1" smtClean="0"/>
              <a:t>and</a:t>
            </a:r>
            <a:r>
              <a:rPr lang="sl-SI" dirty="0" smtClean="0"/>
              <a:t> </a:t>
            </a:r>
            <a:r>
              <a:rPr lang="sl-SI" dirty="0" err="1" smtClean="0"/>
              <a:t>funding</a:t>
            </a:r>
            <a:r>
              <a:rPr lang="sl-SI" dirty="0" smtClean="0"/>
              <a:t> (</a:t>
            </a:r>
            <a:r>
              <a:rPr lang="sl-SI" dirty="0" err="1" smtClean="0"/>
              <a:t>staff</a:t>
            </a:r>
            <a:r>
              <a:rPr lang="sl-SI" dirty="0" smtClean="0"/>
              <a:t> </a:t>
            </a:r>
            <a:r>
              <a:rPr lang="sl-SI" dirty="0" err="1" smtClean="0"/>
              <a:t>and</a:t>
            </a:r>
            <a:r>
              <a:rPr lang="sl-SI" dirty="0" smtClean="0"/>
              <a:t> </a:t>
            </a:r>
            <a:r>
              <a:rPr lang="sl-SI" dirty="0" err="1" smtClean="0"/>
              <a:t>resources</a:t>
            </a:r>
            <a:r>
              <a:rPr lang="sl-SI" dirty="0" smtClean="0"/>
              <a:t>) on </a:t>
            </a:r>
            <a:r>
              <a:rPr lang="sl-SI" dirty="0" err="1" smtClean="0"/>
              <a:t>national</a:t>
            </a:r>
            <a:r>
              <a:rPr lang="sl-SI" dirty="0" smtClean="0"/>
              <a:t> </a:t>
            </a:r>
            <a:r>
              <a:rPr lang="sl-SI" dirty="0" err="1" smtClean="0"/>
              <a:t>level</a:t>
            </a:r>
            <a:endParaRPr lang="sl-SI" dirty="0"/>
          </a:p>
          <a:p>
            <a:r>
              <a:rPr lang="sl-SI" u="sng" dirty="0" err="1" smtClean="0"/>
              <a:t>Digital</a:t>
            </a:r>
            <a:r>
              <a:rPr lang="sl-SI" u="sng" dirty="0" smtClean="0"/>
              <a:t> </a:t>
            </a:r>
            <a:r>
              <a:rPr lang="sl-SI" u="sng" dirty="0" err="1" smtClean="0"/>
              <a:t>object</a:t>
            </a:r>
            <a:r>
              <a:rPr lang="sl-SI" u="sng" dirty="0" smtClean="0"/>
              <a:t> management </a:t>
            </a:r>
            <a:r>
              <a:rPr lang="sl-SI" u="sng" dirty="0" err="1" smtClean="0"/>
              <a:t>and</a:t>
            </a:r>
            <a:r>
              <a:rPr lang="sl-SI" u="sng" dirty="0" smtClean="0"/>
              <a:t> </a:t>
            </a:r>
            <a:r>
              <a:rPr lang="sl-SI" u="sng" dirty="0" err="1" smtClean="0"/>
              <a:t>technical</a:t>
            </a:r>
            <a:r>
              <a:rPr lang="sl-SI" u="sng" dirty="0" smtClean="0"/>
              <a:t> </a:t>
            </a:r>
            <a:r>
              <a:rPr lang="sl-SI" u="sng" dirty="0" err="1" smtClean="0"/>
              <a:t>infrastructure</a:t>
            </a:r>
            <a:r>
              <a:rPr lang="sl-SI" dirty="0" smtClean="0"/>
              <a:t>: </a:t>
            </a:r>
            <a:r>
              <a:rPr lang="sl-SI" dirty="0" err="1" smtClean="0"/>
              <a:t>much</a:t>
            </a:r>
            <a:r>
              <a:rPr lang="sl-SI" dirty="0" smtClean="0"/>
              <a:t> is </a:t>
            </a:r>
            <a:r>
              <a:rPr lang="sl-SI" dirty="0" err="1" smtClean="0"/>
              <a:t>already</a:t>
            </a:r>
            <a:r>
              <a:rPr lang="sl-SI" dirty="0" smtClean="0"/>
              <a:t> </a:t>
            </a:r>
            <a:r>
              <a:rPr lang="sl-SI" dirty="0" err="1" smtClean="0"/>
              <a:t>defined</a:t>
            </a:r>
            <a:r>
              <a:rPr lang="sl-SI" dirty="0" smtClean="0"/>
              <a:t> (legal transfer </a:t>
            </a:r>
            <a:r>
              <a:rPr lang="sl-SI" dirty="0" err="1" smtClean="0"/>
              <a:t>of</a:t>
            </a:r>
            <a:r>
              <a:rPr lang="sl-SI" dirty="0" smtClean="0"/>
              <a:t> </a:t>
            </a:r>
            <a:r>
              <a:rPr lang="sl-SI" dirty="0" err="1" smtClean="0"/>
              <a:t>custody</a:t>
            </a:r>
            <a:r>
              <a:rPr lang="sl-SI" dirty="0" smtClean="0"/>
              <a:t>, </a:t>
            </a:r>
            <a:r>
              <a:rPr lang="sl-SI" dirty="0" err="1" smtClean="0"/>
              <a:t>agreements</a:t>
            </a:r>
            <a:r>
              <a:rPr lang="sl-SI" dirty="0" smtClean="0"/>
              <a:t> on </a:t>
            </a:r>
            <a:r>
              <a:rPr lang="sl-SI" dirty="0" err="1" smtClean="0"/>
              <a:t>rights</a:t>
            </a:r>
            <a:r>
              <a:rPr lang="sl-SI" dirty="0" smtClean="0"/>
              <a:t>/</a:t>
            </a:r>
            <a:r>
              <a:rPr lang="sl-SI" dirty="0" err="1" smtClean="0"/>
              <a:t>responsibilities</a:t>
            </a:r>
            <a:r>
              <a:rPr lang="sl-SI" dirty="0" smtClean="0"/>
              <a:t>…), some </a:t>
            </a:r>
            <a:r>
              <a:rPr lang="sl-SI" dirty="0" err="1" smtClean="0"/>
              <a:t>services</a:t>
            </a:r>
            <a:r>
              <a:rPr lang="sl-SI" dirty="0" smtClean="0"/>
              <a:t> </a:t>
            </a:r>
            <a:r>
              <a:rPr lang="sl-SI" dirty="0" err="1" smtClean="0"/>
              <a:t>still</a:t>
            </a:r>
            <a:r>
              <a:rPr lang="sl-SI" dirty="0" smtClean="0"/>
              <a:t> </a:t>
            </a:r>
            <a:r>
              <a:rPr lang="sl-SI" dirty="0" err="1" smtClean="0"/>
              <a:t>need</a:t>
            </a:r>
            <a:r>
              <a:rPr lang="sl-SI" dirty="0" smtClean="0"/>
              <a:t> to be </a:t>
            </a:r>
            <a:r>
              <a:rPr lang="sl-SI" dirty="0" err="1" smtClean="0"/>
              <a:t>further</a:t>
            </a:r>
            <a:r>
              <a:rPr lang="sl-SI" dirty="0" smtClean="0"/>
              <a:t> </a:t>
            </a:r>
            <a:r>
              <a:rPr lang="sl-SI" dirty="0" err="1" smtClean="0"/>
              <a:t>developed</a:t>
            </a:r>
            <a:r>
              <a:rPr lang="sl-SI" dirty="0" smtClean="0"/>
              <a:t>… </a:t>
            </a:r>
            <a:endParaRPr lang="sl-SI" dirty="0"/>
          </a:p>
        </p:txBody>
      </p:sp>
    </p:spTree>
    <p:extLst>
      <p:ext uri="{BB962C8B-B14F-4D97-AF65-F5344CB8AC3E}">
        <p14:creationId xmlns:p14="http://schemas.microsoft.com/office/powerpoint/2010/main" val="30786459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723900" y="719999"/>
            <a:ext cx="11761242" cy="1939530"/>
          </a:xfrm>
          <a:prstGeom prst="rect">
            <a:avLst/>
          </a:prstGeom>
        </p:spPr>
        <p:txBody>
          <a:bodyPr>
            <a:normAutofit fontScale="90000"/>
          </a:bodyPr>
          <a:lstStyle/>
          <a:p>
            <a:r>
              <a:rPr lang="sl-SI" dirty="0" err="1" smtClean="0"/>
              <a:t>Introduction</a:t>
            </a:r>
            <a:r>
              <a:rPr lang="sl-SI" dirty="0" smtClean="0"/>
              <a:t>:</a:t>
            </a:r>
            <a:br>
              <a:rPr lang="sl-SI" dirty="0" smtClean="0"/>
            </a:br>
            <a:r>
              <a:rPr lang="sl-SI" sz="4400" dirty="0" err="1" smtClean="0"/>
              <a:t>Aims</a:t>
            </a:r>
            <a:r>
              <a:rPr lang="sl-SI" sz="4400" dirty="0" smtClean="0"/>
              <a:t> </a:t>
            </a:r>
            <a:r>
              <a:rPr lang="sl-SI" sz="4400" dirty="0" err="1" smtClean="0"/>
              <a:t>of</a:t>
            </a:r>
            <a:r>
              <a:rPr lang="sl-SI" sz="4400" dirty="0" smtClean="0"/>
              <a:t> </a:t>
            </a:r>
            <a:r>
              <a:rPr lang="sl-SI" sz="4400" dirty="0" err="1" smtClean="0"/>
              <a:t>the</a:t>
            </a:r>
            <a:r>
              <a:rPr lang="sl-SI" sz="4400" dirty="0" smtClean="0"/>
              <a:t> </a:t>
            </a:r>
            <a:r>
              <a:rPr lang="en-GB" sz="4400" dirty="0"/>
              <a:t>Audit of current status of data archive services in each ERA country</a:t>
            </a:r>
            <a:r>
              <a:rPr lang="sl-SI" sz="4400" dirty="0" smtClean="0"/>
              <a:t> </a:t>
            </a:r>
            <a:endParaRPr dirty="0"/>
          </a:p>
        </p:txBody>
      </p:sp>
      <p:sp>
        <p:nvSpPr>
          <p:cNvPr id="81" name="Shape 81"/>
          <p:cNvSpPr>
            <a:spLocks noGrp="1"/>
          </p:cNvSpPr>
          <p:nvPr>
            <p:ph type="body" sz="half" idx="1"/>
          </p:nvPr>
        </p:nvSpPr>
        <p:spPr>
          <a:xfrm>
            <a:off x="723900" y="2867298"/>
            <a:ext cx="10464800" cy="4278219"/>
          </a:xfrm>
          <a:prstGeom prst="rect">
            <a:avLst/>
          </a:prstGeom>
        </p:spPr>
        <p:txBody>
          <a:bodyPr>
            <a:noAutofit/>
          </a:bodyPr>
          <a:lstStyle/>
          <a:p>
            <a:r>
              <a:rPr lang="en-GB" dirty="0" smtClean="0"/>
              <a:t>To identify gaps for further development of data archives services (DAS) in each country. </a:t>
            </a:r>
          </a:p>
          <a:p>
            <a:r>
              <a:rPr lang="en-GB" dirty="0" smtClean="0"/>
              <a:t>To identifies promising candidate services (where now the research data infrastructure is only emerging)</a:t>
            </a:r>
            <a:r>
              <a:rPr lang="sl-SI" dirty="0" smtClean="0"/>
              <a:t>, </a:t>
            </a:r>
            <a:r>
              <a:rPr lang="en-GB" dirty="0"/>
              <a:t>and</a:t>
            </a:r>
            <a:endParaRPr lang="en-GB" dirty="0" smtClean="0"/>
          </a:p>
          <a:p>
            <a:r>
              <a:rPr lang="sl-SI" dirty="0" smtClean="0"/>
              <a:t>T</a:t>
            </a:r>
            <a:r>
              <a:rPr lang="en-GB" dirty="0" smtClean="0"/>
              <a:t>o assess </a:t>
            </a:r>
            <a:r>
              <a:rPr lang="sl-SI" dirty="0" err="1" smtClean="0"/>
              <a:t>each</a:t>
            </a:r>
            <a:r>
              <a:rPr lang="sl-SI" dirty="0" smtClean="0"/>
              <a:t> </a:t>
            </a:r>
            <a:r>
              <a:rPr lang="en-GB" dirty="0" smtClean="0"/>
              <a:t>country potentials for CESSDA membership</a:t>
            </a:r>
          </a:p>
          <a:p>
            <a:endParaRPr dirty="0"/>
          </a:p>
        </p:txBody>
      </p:sp>
    </p:spTree>
    <p:extLst>
      <p:ext uri="{BB962C8B-B14F-4D97-AF65-F5344CB8AC3E}">
        <p14:creationId xmlns:p14="http://schemas.microsoft.com/office/powerpoint/2010/main" val="193819451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Main</a:t>
            </a:r>
            <a:r>
              <a:rPr lang="sl-SI" dirty="0" smtClean="0"/>
              <a:t> </a:t>
            </a:r>
            <a:r>
              <a:rPr lang="sl-SI" dirty="0" err="1" smtClean="0"/>
              <a:t>message</a:t>
            </a:r>
            <a:r>
              <a:rPr lang="sl-SI" dirty="0" smtClean="0"/>
              <a:t>…</a:t>
            </a:r>
            <a:endParaRPr lang="sl-SI" dirty="0"/>
          </a:p>
        </p:txBody>
      </p:sp>
      <p:sp>
        <p:nvSpPr>
          <p:cNvPr id="3" name="Text Placeholder 2"/>
          <p:cNvSpPr>
            <a:spLocks noGrp="1"/>
          </p:cNvSpPr>
          <p:nvPr>
            <p:ph type="body" sz="half" idx="1"/>
          </p:nvPr>
        </p:nvSpPr>
        <p:spPr>
          <a:xfrm>
            <a:off x="707299" y="2867298"/>
            <a:ext cx="10464801" cy="4589303"/>
          </a:xfrm>
        </p:spPr>
        <p:txBody>
          <a:bodyPr>
            <a:normAutofit fontScale="92500" lnSpcReduction="10000"/>
          </a:bodyPr>
          <a:lstStyle/>
          <a:p>
            <a:r>
              <a:rPr lang="sl-SI" dirty="0" smtClean="0"/>
              <a:t>On </a:t>
            </a:r>
            <a:r>
              <a:rPr lang="sl-SI" dirty="0" err="1" smtClean="0"/>
              <a:t>national</a:t>
            </a:r>
            <a:r>
              <a:rPr lang="sl-SI" dirty="0" smtClean="0"/>
              <a:t> </a:t>
            </a:r>
            <a:r>
              <a:rPr lang="sl-SI" dirty="0" err="1" smtClean="0"/>
              <a:t>level</a:t>
            </a:r>
            <a:r>
              <a:rPr lang="sl-SI" dirty="0" smtClean="0"/>
              <a:t> </a:t>
            </a:r>
            <a:r>
              <a:rPr lang="sl-SI" dirty="0" err="1" smtClean="0"/>
              <a:t>financial</a:t>
            </a:r>
            <a:r>
              <a:rPr lang="sl-SI" dirty="0" smtClean="0"/>
              <a:t> </a:t>
            </a:r>
            <a:r>
              <a:rPr lang="sl-SI" dirty="0" err="1" smtClean="0"/>
              <a:t>and</a:t>
            </a:r>
            <a:r>
              <a:rPr lang="sl-SI" dirty="0" smtClean="0"/>
              <a:t> </a:t>
            </a:r>
            <a:r>
              <a:rPr lang="sl-SI" dirty="0" err="1" smtClean="0"/>
              <a:t>political</a:t>
            </a:r>
            <a:r>
              <a:rPr lang="sl-SI" dirty="0" smtClean="0"/>
              <a:t> </a:t>
            </a:r>
            <a:r>
              <a:rPr lang="sl-SI" dirty="0" err="1" smtClean="0"/>
              <a:t>support</a:t>
            </a:r>
            <a:r>
              <a:rPr lang="sl-SI" dirty="0" smtClean="0"/>
              <a:t> is </a:t>
            </a:r>
            <a:r>
              <a:rPr lang="sl-SI" dirty="0" err="1" smtClean="0"/>
              <a:t>needed</a:t>
            </a:r>
            <a:r>
              <a:rPr lang="sl-SI" dirty="0" smtClean="0"/>
              <a:t> </a:t>
            </a:r>
            <a:r>
              <a:rPr lang="sl-SI" dirty="0" err="1" smtClean="0"/>
              <a:t>for</a:t>
            </a:r>
            <a:r>
              <a:rPr lang="sl-SI" dirty="0" smtClean="0"/>
              <a:t> </a:t>
            </a:r>
            <a:r>
              <a:rPr lang="sl-SI" dirty="0" err="1" smtClean="0"/>
              <a:t>service</a:t>
            </a:r>
            <a:r>
              <a:rPr lang="sl-SI" dirty="0" smtClean="0"/>
              <a:t> </a:t>
            </a:r>
            <a:r>
              <a:rPr lang="sl-SI" dirty="0" err="1" smtClean="0"/>
              <a:t>providers</a:t>
            </a:r>
            <a:r>
              <a:rPr lang="sl-SI" dirty="0" smtClean="0"/>
              <a:t> to be </a:t>
            </a:r>
            <a:r>
              <a:rPr lang="sl-SI" dirty="0" err="1" smtClean="0"/>
              <a:t>able</a:t>
            </a:r>
            <a:r>
              <a:rPr lang="sl-SI" dirty="0" smtClean="0"/>
              <a:t> to </a:t>
            </a:r>
            <a:r>
              <a:rPr lang="sl-SI" dirty="0" err="1" smtClean="0"/>
              <a:t>play</a:t>
            </a:r>
            <a:r>
              <a:rPr lang="sl-SI" dirty="0" smtClean="0"/>
              <a:t> a role </a:t>
            </a:r>
            <a:r>
              <a:rPr lang="sl-SI" dirty="0" err="1" smtClean="0"/>
              <a:t>of</a:t>
            </a:r>
            <a:r>
              <a:rPr lang="sl-SI" dirty="0" smtClean="0"/>
              <a:t> a </a:t>
            </a:r>
            <a:r>
              <a:rPr lang="sl-SI" dirty="0" err="1" smtClean="0"/>
              <a:t>national</a:t>
            </a:r>
            <a:r>
              <a:rPr lang="sl-SI" dirty="0" smtClean="0"/>
              <a:t> </a:t>
            </a:r>
            <a:r>
              <a:rPr lang="sl-SI" dirty="0" err="1" smtClean="0"/>
              <a:t>service</a:t>
            </a:r>
            <a:r>
              <a:rPr lang="sl-SI" dirty="0" smtClean="0"/>
              <a:t> </a:t>
            </a:r>
            <a:r>
              <a:rPr lang="sl-SI" dirty="0" err="1" smtClean="0"/>
              <a:t>provider</a:t>
            </a:r>
            <a:endParaRPr lang="sl-SI" dirty="0" smtClean="0"/>
          </a:p>
          <a:p>
            <a:r>
              <a:rPr lang="sl-SI" dirty="0" err="1" smtClean="0"/>
              <a:t>And</a:t>
            </a:r>
            <a:r>
              <a:rPr lang="sl-SI" dirty="0" smtClean="0"/>
              <a:t> to </a:t>
            </a:r>
            <a:r>
              <a:rPr lang="sl-SI" dirty="0" err="1"/>
              <a:t>further</a:t>
            </a:r>
            <a:r>
              <a:rPr lang="sl-SI" dirty="0"/>
              <a:t> </a:t>
            </a:r>
            <a:r>
              <a:rPr lang="sl-SI" dirty="0" err="1"/>
              <a:t>develop</a:t>
            </a:r>
            <a:r>
              <a:rPr lang="sl-SI" dirty="0"/>
              <a:t> </a:t>
            </a:r>
            <a:r>
              <a:rPr lang="sl-SI" dirty="0" err="1"/>
              <a:t>the</a:t>
            </a:r>
            <a:r>
              <a:rPr lang="sl-SI" dirty="0"/>
              <a:t> </a:t>
            </a:r>
            <a:r>
              <a:rPr lang="sl-SI" dirty="0" err="1"/>
              <a:t>expertise</a:t>
            </a:r>
            <a:r>
              <a:rPr lang="sl-SI" dirty="0"/>
              <a:t> </a:t>
            </a:r>
            <a:r>
              <a:rPr lang="sl-SI" dirty="0" err="1"/>
              <a:t>and</a:t>
            </a:r>
            <a:r>
              <a:rPr lang="sl-SI" dirty="0"/>
              <a:t> </a:t>
            </a:r>
            <a:r>
              <a:rPr lang="sl-SI" dirty="0" err="1"/>
              <a:t>foster</a:t>
            </a:r>
            <a:r>
              <a:rPr lang="sl-SI" dirty="0"/>
              <a:t> </a:t>
            </a:r>
            <a:r>
              <a:rPr lang="sl-SI" dirty="0" err="1"/>
              <a:t>reuse</a:t>
            </a:r>
            <a:r>
              <a:rPr lang="sl-SI" dirty="0"/>
              <a:t> </a:t>
            </a:r>
            <a:r>
              <a:rPr lang="sl-SI" dirty="0" err="1"/>
              <a:t>of</a:t>
            </a:r>
            <a:r>
              <a:rPr lang="sl-SI" dirty="0"/>
              <a:t> </a:t>
            </a:r>
            <a:r>
              <a:rPr lang="sl-SI" dirty="0" err="1"/>
              <a:t>research</a:t>
            </a:r>
            <a:r>
              <a:rPr lang="sl-SI" dirty="0"/>
              <a:t> </a:t>
            </a:r>
            <a:r>
              <a:rPr lang="sl-SI" dirty="0" smtClean="0"/>
              <a:t>data.</a:t>
            </a:r>
          </a:p>
          <a:p>
            <a:endParaRPr lang="sl-SI" dirty="0"/>
          </a:p>
          <a:p>
            <a:r>
              <a:rPr lang="sl-SI" dirty="0" smtClean="0"/>
              <a:t>In </a:t>
            </a:r>
            <a:r>
              <a:rPr lang="sl-SI" dirty="0" err="1" smtClean="0"/>
              <a:t>this</a:t>
            </a:r>
            <a:r>
              <a:rPr lang="sl-SI" dirty="0" smtClean="0"/>
              <a:t> </a:t>
            </a:r>
            <a:r>
              <a:rPr lang="sl-SI" dirty="0" err="1" smtClean="0"/>
              <a:t>process</a:t>
            </a:r>
            <a:r>
              <a:rPr lang="sl-SI" dirty="0" smtClean="0"/>
              <a:t> CESSDA </a:t>
            </a:r>
            <a:r>
              <a:rPr lang="sl-SI" dirty="0" err="1" smtClean="0"/>
              <a:t>offers</a:t>
            </a:r>
            <a:r>
              <a:rPr lang="sl-SI" dirty="0" smtClean="0"/>
              <a:t> </a:t>
            </a:r>
            <a:r>
              <a:rPr lang="sl-SI" dirty="0" err="1" smtClean="0"/>
              <a:t>support</a:t>
            </a:r>
            <a:r>
              <a:rPr lang="sl-SI" dirty="0" smtClean="0"/>
              <a:t> to </a:t>
            </a:r>
            <a:r>
              <a:rPr lang="sl-SI" dirty="0" err="1" smtClean="0"/>
              <a:t>aspiring</a:t>
            </a:r>
            <a:r>
              <a:rPr lang="sl-SI" dirty="0" smtClean="0"/>
              <a:t> </a:t>
            </a:r>
            <a:r>
              <a:rPr lang="sl-SI" dirty="0" err="1" smtClean="0"/>
              <a:t>members</a:t>
            </a:r>
            <a:r>
              <a:rPr lang="sl-SI" dirty="0" smtClean="0"/>
              <a:t> </a:t>
            </a:r>
            <a:r>
              <a:rPr lang="sl-SI" dirty="0" err="1" smtClean="0"/>
              <a:t>through</a:t>
            </a:r>
            <a:r>
              <a:rPr lang="sl-SI" dirty="0" smtClean="0"/>
              <a:t> </a:t>
            </a:r>
            <a:r>
              <a:rPr lang="sl-SI" dirty="0" err="1" smtClean="0"/>
              <a:t>training</a:t>
            </a:r>
            <a:r>
              <a:rPr lang="sl-SI" dirty="0" smtClean="0"/>
              <a:t>, </a:t>
            </a:r>
            <a:r>
              <a:rPr lang="sl-SI" dirty="0" err="1" smtClean="0"/>
              <a:t>implementation</a:t>
            </a:r>
            <a:r>
              <a:rPr lang="sl-SI" dirty="0" smtClean="0"/>
              <a:t> </a:t>
            </a:r>
            <a:r>
              <a:rPr lang="sl-SI" dirty="0" err="1" smtClean="0"/>
              <a:t>of</a:t>
            </a:r>
            <a:r>
              <a:rPr lang="sl-SI" dirty="0" smtClean="0"/>
              <a:t> </a:t>
            </a:r>
            <a:r>
              <a:rPr lang="sl-SI" dirty="0" err="1" smtClean="0"/>
              <a:t>standards</a:t>
            </a:r>
            <a:r>
              <a:rPr lang="sl-SI" dirty="0" smtClean="0"/>
              <a:t>, </a:t>
            </a:r>
            <a:r>
              <a:rPr lang="sl-SI" dirty="0" err="1" smtClean="0"/>
              <a:t>common</a:t>
            </a:r>
            <a:r>
              <a:rPr lang="sl-SI" dirty="0" smtClean="0"/>
              <a:t> </a:t>
            </a:r>
            <a:r>
              <a:rPr lang="sl-SI" dirty="0" err="1" smtClean="0"/>
              <a:t>tools</a:t>
            </a:r>
            <a:r>
              <a:rPr lang="sl-SI" dirty="0" smtClean="0"/>
              <a:t>, </a:t>
            </a:r>
            <a:r>
              <a:rPr lang="sl-SI" dirty="0" err="1" smtClean="0"/>
              <a:t>best</a:t>
            </a:r>
            <a:r>
              <a:rPr lang="sl-SI" dirty="0" smtClean="0"/>
              <a:t> </a:t>
            </a:r>
            <a:r>
              <a:rPr lang="sl-SI" dirty="0" err="1" smtClean="0"/>
              <a:t>practice</a:t>
            </a:r>
            <a:r>
              <a:rPr lang="sl-SI" dirty="0" smtClean="0"/>
              <a:t>…</a:t>
            </a:r>
            <a:endParaRPr lang="sl-SI" dirty="0"/>
          </a:p>
        </p:txBody>
      </p:sp>
    </p:spTree>
    <p:extLst>
      <p:ext uri="{BB962C8B-B14F-4D97-AF65-F5344CB8AC3E}">
        <p14:creationId xmlns:p14="http://schemas.microsoft.com/office/powerpoint/2010/main" val="245091051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cessda logo solid neg.pdf"/>
          <p:cNvPicPr>
            <a:picLocks noChangeAspect="1"/>
          </p:cNvPicPr>
          <p:nvPr/>
        </p:nvPicPr>
        <p:blipFill>
          <a:blip r:embed="rId2">
            <a:extLst/>
          </a:blip>
          <a:stretch>
            <a:fillRect/>
          </a:stretch>
        </p:blipFill>
        <p:spPr>
          <a:xfrm>
            <a:off x="4504599" y="5996523"/>
            <a:ext cx="3580952" cy="1130301"/>
          </a:xfrm>
          <a:prstGeom prst="rect">
            <a:avLst/>
          </a:prstGeom>
          <a:ln w="12700">
            <a:miter lim="400000"/>
          </a:ln>
        </p:spPr>
      </p:pic>
      <p:pic>
        <p:nvPicPr>
          <p:cNvPr id="90" name="CESSDA House LR.png"/>
          <p:cNvPicPr>
            <a:picLocks noChangeAspect="1"/>
          </p:cNvPicPr>
          <p:nvPr/>
        </p:nvPicPr>
        <p:blipFill>
          <a:blip r:embed="rId3">
            <a:extLst/>
          </a:blip>
          <a:srcRect t="1583" b="1583"/>
          <a:stretch>
            <a:fillRect/>
          </a:stretch>
        </p:blipFill>
        <p:spPr>
          <a:xfrm>
            <a:off x="3793399" y="5109"/>
            <a:ext cx="5003342" cy="5820737"/>
          </a:xfrm>
          <a:prstGeom prst="rect">
            <a:avLst/>
          </a:prstGeom>
          <a:ln w="12700">
            <a:miter lim="400000"/>
          </a:ln>
        </p:spPr>
      </p:pic>
      <p:sp>
        <p:nvSpPr>
          <p:cNvPr id="91" name="Shape 91"/>
          <p:cNvSpPr/>
          <p:nvPr/>
        </p:nvSpPr>
        <p:spPr>
          <a:xfrm>
            <a:off x="3693976" y="7363074"/>
            <a:ext cx="568403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600">
                <a:latin typeface="+mn-lt"/>
                <a:ea typeface="+mn-ea"/>
                <a:cs typeface="+mn-cs"/>
                <a:sym typeface="Lato Regular"/>
              </a:defRPr>
            </a:lvl1pPr>
          </a:lstStyle>
          <a:p>
            <a:r>
              <a:rPr lang="en-US" dirty="0">
                <a:latin typeface="Lato"/>
                <a:ea typeface="Lato"/>
                <a:cs typeface="Lato"/>
                <a:sym typeface="Lato"/>
              </a:rPr>
              <a:t>—</a:t>
            </a:r>
            <a:r>
              <a:rPr dirty="0" smtClean="0"/>
              <a:t>thanks </a:t>
            </a:r>
            <a:r>
              <a:rPr dirty="0"/>
              <a:t>for your attention!</a:t>
            </a:r>
          </a:p>
        </p:txBody>
      </p:sp>
      <p:sp>
        <p:nvSpPr>
          <p:cNvPr id="92" name="Shape 92"/>
          <p:cNvSpPr/>
          <p:nvPr/>
        </p:nvSpPr>
        <p:spPr>
          <a:xfrm>
            <a:off x="7539518" y="8629792"/>
            <a:ext cx="6413964"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lnSpc>
                <a:spcPts val="2200"/>
              </a:lnSpc>
            </a:pPr>
            <a:r>
              <a:rPr i="1" dirty="0">
                <a:latin typeface="+mn-lt"/>
                <a:ea typeface="+mn-ea"/>
                <a:cs typeface="+mn-cs"/>
                <a:sym typeface="Lato Regular"/>
              </a:rPr>
              <a:t>website:</a:t>
            </a:r>
            <a:r>
              <a:rPr dirty="0"/>
              <a:t> </a:t>
            </a:r>
            <a:r>
              <a:rPr dirty="0">
                <a:solidFill>
                  <a:schemeClr val="bg1"/>
                </a:solidFill>
              </a:rPr>
              <a:t>www.cessda.net</a:t>
            </a:r>
            <a:r>
              <a:rPr i="1" dirty="0">
                <a:solidFill>
                  <a:schemeClr val="bg1"/>
                </a:solidFill>
                <a:latin typeface="+mn-lt"/>
                <a:ea typeface="+mn-ea"/>
                <a:cs typeface="+mn-cs"/>
                <a:sym typeface="Lato Regular"/>
              </a:rPr>
              <a:t> </a:t>
            </a:r>
            <a:r>
              <a:rPr i="1" dirty="0">
                <a:latin typeface="+mn-lt"/>
                <a:ea typeface="+mn-ea"/>
                <a:cs typeface="+mn-cs"/>
                <a:sym typeface="Lato Regular"/>
              </a:rPr>
              <a:t>/ twitter: </a:t>
            </a:r>
            <a:r>
              <a:rPr dirty="0"/>
              <a:t>@CESSDA_Data</a:t>
            </a:r>
          </a:p>
        </p:txBody>
      </p:sp>
      <p:sp>
        <p:nvSpPr>
          <p:cNvPr id="93" name="Shape 93"/>
          <p:cNvSpPr/>
          <p:nvPr/>
        </p:nvSpPr>
        <p:spPr>
          <a:xfrm>
            <a:off x="-33867" y="8526864"/>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sl-SI" dirty="0" smtClean="0"/>
              <a:t>„</a:t>
            </a:r>
            <a:r>
              <a:rPr lang="en-GB" dirty="0" smtClean="0"/>
              <a:t>self-assessment</a:t>
            </a:r>
            <a:r>
              <a:rPr lang="sl-SI" dirty="0" smtClean="0"/>
              <a:t>“</a:t>
            </a:r>
            <a:r>
              <a:rPr lang="en-GB" dirty="0" smtClean="0"/>
              <a:t> method</a:t>
            </a:r>
            <a:endParaRPr lang="en-GB" dirty="0"/>
          </a:p>
        </p:txBody>
      </p:sp>
      <p:sp>
        <p:nvSpPr>
          <p:cNvPr id="3" name="Text Placeholder 2"/>
          <p:cNvSpPr>
            <a:spLocks noGrp="1"/>
          </p:cNvSpPr>
          <p:nvPr>
            <p:ph type="body" sz="half" idx="1"/>
          </p:nvPr>
        </p:nvSpPr>
        <p:spPr>
          <a:xfrm>
            <a:off x="707299" y="2867298"/>
            <a:ext cx="10464801" cy="5579117"/>
          </a:xfrm>
        </p:spPr>
        <p:txBody>
          <a:bodyPr>
            <a:normAutofit fontScale="70000" lnSpcReduction="20000"/>
          </a:bodyPr>
          <a:lstStyle/>
          <a:p>
            <a:r>
              <a:rPr lang="en-GB" sz="4600" dirty="0" smtClean="0"/>
              <a:t>An audit was conducted, based on a comprehensive data collection instrument: </a:t>
            </a:r>
          </a:p>
          <a:p>
            <a:endParaRPr lang="en-GB" sz="4600" dirty="0" smtClean="0"/>
          </a:p>
          <a:p>
            <a:pPr lvl="1"/>
            <a:r>
              <a:rPr lang="en-GB" dirty="0" smtClean="0"/>
              <a:t>Web form with closed ended and open ended follow up questions for comments and explanations</a:t>
            </a:r>
          </a:p>
          <a:p>
            <a:endParaRPr lang="en-GB" dirty="0" smtClean="0"/>
          </a:p>
          <a:p>
            <a:endParaRPr lang="en-GB" dirty="0" smtClean="0"/>
          </a:p>
          <a:p>
            <a:r>
              <a:rPr lang="en-GB" sz="4700" dirty="0" smtClean="0"/>
              <a:t>Multiple sources of information were utilised: </a:t>
            </a:r>
          </a:p>
          <a:p>
            <a:endParaRPr lang="en-GB" sz="4700" dirty="0" smtClean="0"/>
          </a:p>
          <a:p>
            <a:pPr lvl="1"/>
            <a:r>
              <a:rPr lang="en-GB" dirty="0" smtClean="0"/>
              <a:t>via self-assessment, as reported by DAS representatives; </a:t>
            </a:r>
          </a:p>
          <a:p>
            <a:pPr lvl="1"/>
            <a:r>
              <a:rPr lang="en-GB" dirty="0" smtClean="0"/>
              <a:t>from desk research of reports resulting from previous surveys or case studies in the research community projects (CESSDA PPP, SERSCIDA, DASISH etc.); </a:t>
            </a:r>
          </a:p>
          <a:p>
            <a:pPr lvl="1"/>
            <a:r>
              <a:rPr lang="en-GB" dirty="0" smtClean="0"/>
              <a:t>or from country and scientific community representatives’ expert interviews. (if no contact established with potential DAS)</a:t>
            </a:r>
            <a:endParaRPr lang="en-GB" dirty="0"/>
          </a:p>
        </p:txBody>
      </p:sp>
    </p:spTree>
    <p:extLst>
      <p:ext uri="{BB962C8B-B14F-4D97-AF65-F5344CB8AC3E}">
        <p14:creationId xmlns:p14="http://schemas.microsoft.com/office/powerpoint/2010/main" val="22131960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Participating</a:t>
            </a:r>
            <a:r>
              <a:rPr lang="sl-SI" dirty="0" smtClean="0"/>
              <a:t> </a:t>
            </a:r>
            <a:r>
              <a:rPr lang="sl-SI" dirty="0" err="1" smtClean="0"/>
              <a:t>partners</a:t>
            </a:r>
            <a:r>
              <a:rPr lang="sl-SI" dirty="0" smtClean="0"/>
              <a:t> in </a:t>
            </a:r>
            <a:r>
              <a:rPr lang="sl-SI" dirty="0" err="1" smtClean="0"/>
              <a:t>SaW</a:t>
            </a:r>
            <a:r>
              <a:rPr lang="sl-SI" dirty="0" smtClean="0"/>
              <a:t> </a:t>
            </a:r>
            <a:r>
              <a:rPr lang="sl-SI" dirty="0" err="1" smtClean="0"/>
              <a:t>Task</a:t>
            </a:r>
            <a:r>
              <a:rPr lang="sl-SI" dirty="0" smtClean="0"/>
              <a:t> 3.2</a:t>
            </a:r>
            <a:endParaRPr lang="sl-SI" dirty="0"/>
          </a:p>
        </p:txBody>
      </p:sp>
      <p:sp>
        <p:nvSpPr>
          <p:cNvPr id="3" name="Text Placeholder 2"/>
          <p:cNvSpPr>
            <a:spLocks noGrp="1"/>
          </p:cNvSpPr>
          <p:nvPr>
            <p:ph type="body" sz="half" idx="1"/>
          </p:nvPr>
        </p:nvSpPr>
        <p:spPr>
          <a:xfrm>
            <a:off x="707299" y="2867299"/>
            <a:ext cx="10464801" cy="5129826"/>
          </a:xfrm>
        </p:spPr>
        <p:txBody>
          <a:bodyPr>
            <a:normAutofit lnSpcReduction="10000"/>
          </a:bodyPr>
          <a:lstStyle/>
          <a:p>
            <a:r>
              <a:rPr lang="en-GB" dirty="0" smtClean="0"/>
              <a:t>ADP (lead), FFZG, IEN, SND, UKDA, FORS, NSD, DANS as editorial group for data collection and reporting</a:t>
            </a:r>
          </a:p>
          <a:p>
            <a:r>
              <a:rPr lang="en-GB" dirty="0" smtClean="0"/>
              <a:t>Most other SaW partners active in arranging a data collection and in writing country reports (each was responsible for a given number of reports)</a:t>
            </a:r>
          </a:p>
          <a:p>
            <a:r>
              <a:rPr lang="sl-SI" dirty="0" err="1" smtClean="0"/>
              <a:t>Realisation</a:t>
            </a:r>
            <a:r>
              <a:rPr lang="sl-SI" dirty="0" smtClean="0"/>
              <a:t>: </a:t>
            </a:r>
            <a:r>
              <a:rPr lang="en-GB" dirty="0" smtClean="0"/>
              <a:t>Of the 44 ERA countries 3</a:t>
            </a:r>
            <a:r>
              <a:rPr lang="sl-SI" dirty="0" smtClean="0"/>
              <a:t>7</a:t>
            </a:r>
            <a:r>
              <a:rPr lang="en-GB" dirty="0" smtClean="0"/>
              <a:t> full reports obtained, 5 has only basic report and </a:t>
            </a:r>
            <a:r>
              <a:rPr lang="sl-SI" dirty="0" smtClean="0"/>
              <a:t>3</a:t>
            </a:r>
            <a:r>
              <a:rPr lang="en-GB" dirty="0" smtClean="0"/>
              <a:t> are missing.  </a:t>
            </a:r>
          </a:p>
          <a:p>
            <a:endParaRPr lang="en-GB" dirty="0"/>
          </a:p>
        </p:txBody>
      </p:sp>
    </p:spTree>
    <p:extLst>
      <p:ext uri="{BB962C8B-B14F-4D97-AF65-F5344CB8AC3E}">
        <p14:creationId xmlns:p14="http://schemas.microsoft.com/office/powerpoint/2010/main" val="292521854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 areas addressed</a:t>
            </a:r>
            <a:endParaRPr lang="en-GB" dirty="0"/>
          </a:p>
        </p:txBody>
      </p:sp>
      <p:sp>
        <p:nvSpPr>
          <p:cNvPr id="3" name="Text Placeholder 2"/>
          <p:cNvSpPr>
            <a:spLocks noGrp="1"/>
          </p:cNvSpPr>
          <p:nvPr>
            <p:ph type="body" sz="half" idx="1"/>
          </p:nvPr>
        </p:nvSpPr>
        <p:spPr>
          <a:xfrm>
            <a:off x="707299" y="2535810"/>
            <a:ext cx="10464801" cy="6410227"/>
          </a:xfrm>
        </p:spPr>
        <p:txBody>
          <a:bodyPr>
            <a:normAutofit fontScale="47500" lnSpcReduction="20000"/>
          </a:bodyPr>
          <a:lstStyle/>
          <a:p>
            <a:pPr marL="0" indent="0">
              <a:buNone/>
            </a:pPr>
            <a:r>
              <a:rPr lang="en-GB" sz="6700" dirty="0" smtClean="0"/>
              <a:t>I.  Ecosystem of data sharing: </a:t>
            </a:r>
          </a:p>
          <a:p>
            <a:endParaRPr lang="en-GB" sz="6700" i="1" dirty="0" smtClean="0"/>
          </a:p>
          <a:p>
            <a:r>
              <a:rPr lang="en-GB" sz="4500" i="1" dirty="0" smtClean="0"/>
              <a:t>„complex system involving data collectors, stewards, and users as well as sponsors and stakeholders; emergent and historical transparent technologies; and ever-growing data along with their myriad associated artefacts. The system must be understood in totality in order to optimize the whole ...“*</a:t>
            </a:r>
          </a:p>
          <a:p>
            <a:endParaRPr lang="en-GB" sz="4500" i="1" dirty="0" smtClean="0"/>
          </a:p>
          <a:p>
            <a:pPr marL="1778000" lvl="4" indent="0">
              <a:buNone/>
            </a:pPr>
            <a:r>
              <a:rPr lang="en-GB" sz="2500" dirty="0" smtClean="0"/>
              <a:t>*Parsons et al. A conceptual framework for managing very diverse data for complex, interdisciplinary science. Journal of Information Science 37(6) 555–569, DOI: 10.1177/0165551511412705</a:t>
            </a:r>
          </a:p>
          <a:p>
            <a:endParaRPr lang="en-GB" sz="4500" i="1" dirty="0" smtClean="0"/>
          </a:p>
          <a:p>
            <a:endParaRPr lang="en-GB" sz="4500" dirty="0" smtClean="0"/>
          </a:p>
          <a:p>
            <a:pPr lvl="1"/>
            <a:r>
              <a:rPr lang="en-GB" sz="4500" dirty="0" smtClean="0"/>
              <a:t>comprehensive set of conditions need to be explored in each national setting </a:t>
            </a:r>
          </a:p>
          <a:p>
            <a:pPr lvl="1"/>
            <a:r>
              <a:rPr lang="en-GB" sz="4500" dirty="0" smtClean="0"/>
              <a:t>there is no development model that fits for all</a:t>
            </a:r>
          </a:p>
          <a:p>
            <a:pPr marL="444500" lvl="1" indent="0">
              <a:buNone/>
            </a:pPr>
            <a:endParaRPr lang="en-GB" sz="4500" dirty="0" smtClean="0"/>
          </a:p>
          <a:p>
            <a:endParaRPr lang="en-GB" sz="4500" dirty="0" smtClean="0"/>
          </a:p>
          <a:p>
            <a:pPr marL="0" indent="0">
              <a:buNone/>
            </a:pPr>
            <a:r>
              <a:rPr lang="en-GB" sz="6700" dirty="0" smtClean="0"/>
              <a:t>II. Organisational setting and service operational profile</a:t>
            </a:r>
          </a:p>
          <a:p>
            <a:pPr marL="0" indent="0">
              <a:buNone/>
            </a:pPr>
            <a:endParaRPr lang="en-GB" sz="6700" dirty="0" smtClean="0"/>
          </a:p>
          <a:p>
            <a:pPr lvl="1"/>
            <a:r>
              <a:rPr lang="en-GB" sz="4200" dirty="0" smtClean="0"/>
              <a:t>self-assessment of activities of current DAS in each country, following the specification of CESSDA SaW Capability Development Model (CESSDA-CDM)</a:t>
            </a:r>
            <a:r>
              <a:rPr lang="sl-SI" sz="4200" dirty="0" smtClean="0"/>
              <a:t> </a:t>
            </a:r>
          </a:p>
          <a:p>
            <a:pPr lvl="8"/>
            <a:endParaRPr lang="en-GB" sz="8400" dirty="0" smtClean="0"/>
          </a:p>
          <a:p>
            <a:pPr marL="0" indent="0">
              <a:buNone/>
            </a:pPr>
            <a:endParaRPr lang="en-GB" sz="6700" dirty="0"/>
          </a:p>
        </p:txBody>
      </p:sp>
    </p:spTree>
    <p:extLst>
      <p:ext uri="{BB962C8B-B14F-4D97-AF65-F5344CB8AC3E}">
        <p14:creationId xmlns:p14="http://schemas.microsoft.com/office/powerpoint/2010/main" val="316219975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sharing culture and practice</a:t>
            </a:r>
            <a:endParaRPr lang="en-GB" dirty="0"/>
          </a:p>
        </p:txBody>
      </p:sp>
      <p:sp>
        <p:nvSpPr>
          <p:cNvPr id="3" name="Text Placeholder 2"/>
          <p:cNvSpPr>
            <a:spLocks noGrp="1"/>
          </p:cNvSpPr>
          <p:nvPr>
            <p:ph type="body" sz="half" idx="1"/>
          </p:nvPr>
        </p:nvSpPr>
        <p:spPr>
          <a:xfrm>
            <a:off x="707299" y="2867298"/>
            <a:ext cx="11349583" cy="5522557"/>
          </a:xfrm>
        </p:spPr>
        <p:txBody>
          <a:bodyPr>
            <a:normAutofit fontScale="92500" lnSpcReduction="10000"/>
          </a:bodyPr>
          <a:lstStyle/>
          <a:p>
            <a:pPr marL="0" indent="0">
              <a:buNone/>
            </a:pPr>
            <a:r>
              <a:rPr lang="en-GB" dirty="0" smtClean="0"/>
              <a:t>Data sharing and management practices in research </a:t>
            </a:r>
          </a:p>
          <a:p>
            <a:r>
              <a:rPr lang="en-GB" sz="3000" dirty="0" smtClean="0"/>
              <a:t>whether and how researchers provide and can access the data they need, and researchers’ attitudes to data sharing in the country</a:t>
            </a:r>
          </a:p>
          <a:p>
            <a:pPr marL="0" indent="0">
              <a:buNone/>
            </a:pPr>
            <a:endParaRPr lang="en-GB" dirty="0" smtClean="0"/>
          </a:p>
          <a:p>
            <a:pPr marL="0" indent="0">
              <a:buNone/>
            </a:pPr>
            <a:r>
              <a:rPr lang="en-GB" dirty="0" smtClean="0"/>
              <a:t>Barriers to data sharing and enablers</a:t>
            </a:r>
            <a:r>
              <a:rPr lang="sl-SI" dirty="0" smtClean="0"/>
              <a:t>, </a:t>
            </a:r>
            <a:r>
              <a:rPr lang="en-GB" dirty="0" smtClean="0"/>
              <a:t>incentives for data sharing</a:t>
            </a:r>
          </a:p>
          <a:p>
            <a:r>
              <a:rPr lang="en-GB" sz="3000" dirty="0" smtClean="0"/>
              <a:t>SSH sector position, national and international research data production as a driver for sharing</a:t>
            </a:r>
          </a:p>
          <a:p>
            <a:r>
              <a:rPr lang="en-GB" sz="3000" dirty="0" smtClean="0"/>
              <a:t>Open data policy at EU, national and institutional level and research ethics as enabler for data sharing </a:t>
            </a:r>
          </a:p>
          <a:p>
            <a:r>
              <a:rPr lang="en-GB" sz="3000" dirty="0" smtClean="0"/>
              <a:t>availability (and maturity) of data infrastructure</a:t>
            </a:r>
          </a:p>
          <a:p>
            <a:r>
              <a:rPr lang="en-GB" sz="3000" dirty="0" smtClean="0"/>
              <a:t>established RDM practices</a:t>
            </a:r>
          </a:p>
          <a:p>
            <a:r>
              <a:rPr lang="en-GB" sz="3000" dirty="0" smtClean="0"/>
              <a:t>career progression as a motive for data sharing  </a:t>
            </a:r>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104002676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59" y="7554432"/>
            <a:ext cx="11761243" cy="1939530"/>
          </a:xfrm>
        </p:spPr>
        <p:txBody>
          <a:bodyPr>
            <a:normAutofit/>
          </a:bodyPr>
          <a:lstStyle/>
          <a:p>
            <a:pPr rtl="0"/>
            <a:r>
              <a:rPr lang="en-GB" sz="2400" dirty="0">
                <a:solidFill>
                  <a:srgbClr val="FFFFFF"/>
                </a:solidFill>
                <a:latin typeface="Lato Heavy"/>
                <a:ea typeface="Lato Heavy"/>
                <a:cs typeface="Lato Heavy"/>
                <a:sym typeface="Lato Heavy"/>
              </a:rPr>
              <a:t>The established traditions in research data production goes hand in hand with the data  </a:t>
            </a:r>
            <a:r>
              <a:rPr lang="sl-SI" sz="2400" dirty="0">
                <a:solidFill>
                  <a:srgbClr val="FFFFFF"/>
                </a:solidFill>
                <a:latin typeface="Lato Heavy"/>
                <a:ea typeface="Lato Heavy"/>
                <a:cs typeface="Lato Heavy"/>
                <a:sym typeface="Lato Heavy"/>
              </a:rPr>
              <a:t>s</a:t>
            </a:r>
            <a:r>
              <a:rPr lang="en-GB" sz="2400" dirty="0">
                <a:solidFill>
                  <a:srgbClr val="FFFFFF"/>
                </a:solidFill>
                <a:latin typeface="Lato Heavy"/>
                <a:ea typeface="Lato Heavy"/>
                <a:cs typeface="Lato Heavy"/>
                <a:sym typeface="Lato Heavy"/>
              </a:rPr>
              <a:t>haring support infrastructure : there is a supply and the demand for enhanced data management and data access services </a:t>
            </a:r>
            <a:br>
              <a:rPr lang="en-GB" sz="2400" dirty="0">
                <a:solidFill>
                  <a:srgbClr val="FFFFFF"/>
                </a:solidFill>
                <a:latin typeface="Lato Heavy"/>
                <a:ea typeface="Lato Heavy"/>
                <a:cs typeface="Lato Heavy"/>
                <a:sym typeface="Lato Heavy"/>
              </a:rPr>
            </a:br>
            <a:endParaRPr lang="sl-SI" sz="2400" dirty="0">
              <a:solidFill>
                <a:srgbClr val="FFFFFF"/>
              </a:solidFill>
              <a:latin typeface="Lato Heavy"/>
              <a:ea typeface="Lato Heavy"/>
              <a:cs typeface="Lato Heavy"/>
              <a:sym typeface="Lato Heavy"/>
            </a:endParaRPr>
          </a:p>
        </p:txBody>
      </p:sp>
      <p:graphicFrame>
        <p:nvGraphicFramePr>
          <p:cNvPr id="4" name="Chart 3"/>
          <p:cNvGraphicFramePr>
            <a:graphicFrameLocks/>
          </p:cNvGraphicFramePr>
          <p:nvPr>
            <p:extLst>
              <p:ext uri="{D42A27DB-BD31-4B8C-83A1-F6EECF244321}">
                <p14:modId xmlns:p14="http://schemas.microsoft.com/office/powerpoint/2010/main" val="1426118057"/>
              </p:ext>
            </p:extLst>
          </p:nvPr>
        </p:nvGraphicFramePr>
        <p:xfrm>
          <a:off x="760959" y="197963"/>
          <a:ext cx="11692245" cy="7356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650127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767" y="6292040"/>
            <a:ext cx="12273699"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algn="l">
              <a:buFont typeface="Arial" panose="020B0604020202020204" pitchFamily="34" charset="0"/>
              <a:buChar char="•"/>
            </a:pPr>
            <a:r>
              <a:rPr lang="en-GB" sz="2000" dirty="0" smtClean="0"/>
              <a:t>High level  assessment contain indicators about details of RDM policy requirements: Data management plan; Appropriate place of data deposit defined; Cost for managing the data resources covered as an incentive; Long-term curation</a:t>
            </a:r>
          </a:p>
          <a:p>
            <a:pPr algn="l"/>
            <a:endParaRPr lang="en-GB" sz="2000" dirty="0" smtClean="0"/>
          </a:p>
          <a:p>
            <a:pPr algn="l"/>
            <a:r>
              <a:rPr lang="en-GB" sz="2000" dirty="0" smtClean="0"/>
              <a:t>Conclusions: </a:t>
            </a:r>
          </a:p>
          <a:p>
            <a:pPr marL="285750" indent="-285750" algn="l">
              <a:buFont typeface="Arial" panose="020B0604020202020204" pitchFamily="34" charset="0"/>
              <a:buChar char="•"/>
            </a:pPr>
            <a:endParaRPr lang="en-GB" sz="2000" dirty="0" smtClean="0"/>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000" b="0" i="0" u="none" strike="noStrike" cap="none" spc="0" normalizeH="0" baseline="0" dirty="0" smtClean="0">
                <a:ln>
                  <a:noFill/>
                </a:ln>
                <a:solidFill>
                  <a:srgbClr val="FFFFFF"/>
                </a:solidFill>
                <a:effectLst/>
                <a:uFillTx/>
                <a:sym typeface="Lato Heavy"/>
              </a:rPr>
              <a:t>Not</a:t>
            </a:r>
            <a:r>
              <a:rPr kumimoji="0" lang="en-GB" sz="2000" b="0" i="0" u="none" strike="noStrike" cap="none" spc="0" normalizeH="0" dirty="0" smtClean="0">
                <a:ln>
                  <a:noFill/>
                </a:ln>
                <a:solidFill>
                  <a:srgbClr val="FFFFFF"/>
                </a:solidFill>
                <a:effectLst/>
                <a:uFillTx/>
                <a:sym typeface="Lato Heavy"/>
              </a:rPr>
              <a:t> all current CESSDA members are on the </a:t>
            </a:r>
            <a:r>
              <a:rPr kumimoji="0" lang="en-GB" sz="2000" b="0" i="1" u="none" strike="noStrike" cap="none" spc="0" normalizeH="0" dirty="0" smtClean="0">
                <a:ln>
                  <a:noFill/>
                </a:ln>
                <a:solidFill>
                  <a:srgbClr val="FFFFFF"/>
                </a:solidFill>
                <a:effectLst/>
                <a:uFillTx/>
                <a:sym typeface="Lato Heavy"/>
              </a:rPr>
              <a:t>DEVELOPED level</a:t>
            </a:r>
            <a:r>
              <a:rPr lang="en-GB" sz="2000" i="1" dirty="0" smtClean="0"/>
              <a:t>; Many aspiring members has EMERGING policy</a:t>
            </a:r>
            <a:endParaRPr kumimoji="0" lang="en-GB" sz="2000" b="0" i="1" u="none" strike="noStrike" cap="none" spc="0" normalizeH="0" baseline="0" dirty="0">
              <a:ln>
                <a:noFill/>
              </a:ln>
              <a:solidFill>
                <a:srgbClr val="FFFFFF"/>
              </a:solidFill>
              <a:effectLst/>
              <a:uFillTx/>
              <a:sym typeface="Lato Heavy"/>
            </a:endParaRPr>
          </a:p>
        </p:txBody>
      </p:sp>
      <p:graphicFrame>
        <p:nvGraphicFramePr>
          <p:cNvPr id="7" name="Chart 6"/>
          <p:cNvGraphicFramePr>
            <a:graphicFrameLocks/>
          </p:cNvGraphicFramePr>
          <p:nvPr>
            <p:extLst>
              <p:ext uri="{D42A27DB-BD31-4B8C-83A1-F6EECF244321}">
                <p14:modId xmlns:p14="http://schemas.microsoft.com/office/powerpoint/2010/main" val="2198680016"/>
              </p:ext>
            </p:extLst>
          </p:nvPr>
        </p:nvGraphicFramePr>
        <p:xfrm>
          <a:off x="532614" y="254523"/>
          <a:ext cx="12170004" cy="6089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724633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Regular"/>
        <a:ea typeface="Lato Regular"/>
        <a:cs typeface="Lato Regular"/>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420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Regular"/>
        <a:ea typeface="Lato Regular"/>
        <a:cs typeface="Lato Regular"/>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420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483</TotalTime>
  <Words>1615</Words>
  <Application>Microsoft Office PowerPoint</Application>
  <PresentationFormat>Custom</PresentationFormat>
  <Paragraphs>195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Avenir Roman</vt:lpstr>
      <vt:lpstr>Calibri</vt:lpstr>
      <vt:lpstr>Helvetica Light</vt:lpstr>
      <vt:lpstr>Lato</vt:lpstr>
      <vt:lpstr>Lato Heavy</vt:lpstr>
      <vt:lpstr>Lato Regular</vt:lpstr>
      <vt:lpstr>Times New Roman</vt:lpstr>
      <vt:lpstr>Wingdings</vt:lpstr>
      <vt:lpstr>White</vt:lpstr>
      <vt:lpstr>PowerPoint Presentation</vt:lpstr>
      <vt:lpstr>Content of the session</vt:lpstr>
      <vt:lpstr>Introduction: Aims of the Audit of current status of data archive services in each ERA country </vt:lpstr>
      <vt:lpstr>The „self-assessment“ method</vt:lpstr>
      <vt:lpstr>Participating partners in SaW Task 3.2</vt:lpstr>
      <vt:lpstr>Content areas addressed</vt:lpstr>
      <vt:lpstr>Data sharing culture and practice</vt:lpstr>
      <vt:lpstr>The established traditions in research data production goes hand in hand with the data  sharing support infrastructure : there is a supply and the demand for enhanced data management and data access services  </vt:lpstr>
      <vt:lpstr>PowerPoint Presentation</vt:lpstr>
      <vt:lpstr>Heading concepts values means (0 – Underdeveloped; 1 – Developing; 2 – Developed) by CESSDA membership</vt:lpstr>
      <vt:lpstr>Data Archive Services Proto-Activities</vt:lpstr>
      <vt:lpstr>Data Archive Services Proto-Activities</vt:lpstr>
      <vt:lpstr>Data Archive Services Proto-Activities</vt:lpstr>
      <vt:lpstr>Data Archive Services Proto-Activities</vt:lpstr>
      <vt:lpstr>Data Archive Services Proto-Activities</vt:lpstr>
      <vt:lpstr>Data Archive Services Proto-Activities</vt:lpstr>
      <vt:lpstr>Aleksandra Bradić Martinović and Aleksandar Zdravković</vt:lpstr>
      <vt:lpstr>SERSCIDA (2012-2014)</vt:lpstr>
      <vt:lpstr>SERSCIDA main results</vt:lpstr>
      <vt:lpstr>SEEDS (2015-2017)</vt:lpstr>
      <vt:lpstr>Macedonian case</vt:lpstr>
      <vt:lpstr>Macedonian case</vt:lpstr>
      <vt:lpstr>Challenges</vt:lpstr>
      <vt:lpstr>Italian case: up-grading existing data service towards CESSDA membership </vt:lpstr>
      <vt:lpstr>Main findings for SSRC in Italy</vt:lpstr>
      <vt:lpstr>But… </vt:lpstr>
      <vt:lpstr>UniData Bicocca Data Archive</vt:lpstr>
      <vt:lpstr>Mission and Scope</vt:lpstr>
      <vt:lpstr>Main findings for UniData</vt:lpstr>
      <vt:lpstr>Main message…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Štebe, Janez</dc:creator>
  <cp:lastModifiedBy>Štebe, Janez</cp:lastModifiedBy>
  <cp:revision>54</cp:revision>
  <dcterms:modified xsi:type="dcterms:W3CDTF">2017-05-03T10:02:00Z</dcterms:modified>
</cp:coreProperties>
</file>