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8" r:id="rId3"/>
    <p:sldId id="275" r:id="rId4"/>
    <p:sldId id="274" r:id="rId5"/>
    <p:sldId id="259" r:id="rId6"/>
    <p:sldId id="276" r:id="rId7"/>
    <p:sldId id="279" r:id="rId8"/>
    <p:sldId id="277" r:id="rId9"/>
    <p:sldId id="280" r:id="rId10"/>
    <p:sldId id="278" r:id="rId11"/>
    <p:sldId id="281" r:id="rId12"/>
    <p:sldId id="282" r:id="rId13"/>
    <p:sldId id="283" r:id="rId14"/>
    <p:sldId id="284" r:id="rId15"/>
    <p:sldId id="285" r:id="rId16"/>
  </p:sldIdLst>
  <p:sldSz cx="13004800" cy="9753600"/>
  <p:notesSz cx="6881813" cy="100155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1pPr>
    <a:lvl2pPr marL="0" marR="0" indent="2286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2pPr>
    <a:lvl3pPr marL="0" marR="0" indent="4572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3pPr>
    <a:lvl4pPr marL="0" marR="0" indent="6858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4pPr>
    <a:lvl5pPr marL="0" marR="0" indent="9144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5pPr>
    <a:lvl6pPr marL="0" marR="0" indent="11430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6pPr>
    <a:lvl7pPr marL="0" marR="0" indent="13716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7pPr>
    <a:lvl8pPr marL="0" marR="0" indent="16002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8pPr>
    <a:lvl9pPr marL="0" marR="0" indent="182880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9310" autoAdjust="0"/>
  </p:normalViewPr>
  <p:slideViewPr>
    <p:cSldViewPr>
      <p:cViewPr>
        <p:scale>
          <a:sx n="50" d="100"/>
          <a:sy n="50" d="100"/>
        </p:scale>
        <p:origin x="-1781" y="-62"/>
      </p:cViewPr>
      <p:guideLst>
        <p:guide orient="horz" pos="3072"/>
        <p:guide pos="4096"/>
      </p:guideLst>
    </p:cSldViewPr>
  </p:slideViewPr>
  <p:outlineViewPr>
    <p:cViewPr>
      <p:scale>
        <a:sx n="33" d="100"/>
        <a:sy n="33" d="100"/>
      </p:scale>
      <p:origin x="0" y="2179"/>
    </p:cViewPr>
  </p:outlineViewPr>
  <p:notesTextViewPr>
    <p:cViewPr>
      <p:scale>
        <a:sx n="75" d="100"/>
        <a:sy n="75" d="100"/>
      </p:scale>
      <p:origin x="0" y="0"/>
    </p:cViewPr>
  </p:notesTextViewPr>
  <p:notesViewPr>
    <p:cSldViewPr showGuides="1">
      <p:cViewPr varScale="1">
        <p:scale>
          <a:sx n="62" d="100"/>
          <a:sy n="62" d="100"/>
        </p:scale>
        <p:origin x="-3288" y="-106"/>
      </p:cViewPr>
      <p:guideLst>
        <p:guide orient="horz" pos="3154"/>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Shape 54"/>
          <p:cNvSpPr>
            <a:spLocks noGrp="1" noRot="1" noChangeAspect="1"/>
          </p:cNvSpPr>
          <p:nvPr>
            <p:ph type="sldImg"/>
          </p:nvPr>
        </p:nvSpPr>
        <p:spPr>
          <a:xfrm>
            <a:off x="936625" y="750888"/>
            <a:ext cx="5008563" cy="3756025"/>
          </a:xfrm>
          <a:prstGeom prst="rect">
            <a:avLst/>
          </a:prstGeom>
        </p:spPr>
        <p:txBody>
          <a:bodyPr lIns="92382" tIns="46191" rIns="92382" bIns="46191"/>
          <a:lstStyle/>
          <a:p>
            <a:endParaRPr/>
          </a:p>
        </p:txBody>
      </p:sp>
      <p:sp>
        <p:nvSpPr>
          <p:cNvPr id="55" name="Shape 55"/>
          <p:cNvSpPr>
            <a:spLocks noGrp="1"/>
          </p:cNvSpPr>
          <p:nvPr>
            <p:ph type="body" sz="quarter" idx="1"/>
          </p:nvPr>
        </p:nvSpPr>
        <p:spPr>
          <a:xfrm>
            <a:off x="917576" y="4757381"/>
            <a:ext cx="5046663" cy="4506992"/>
          </a:xfrm>
          <a:prstGeom prst="rect">
            <a:avLst/>
          </a:prstGeom>
        </p:spPr>
        <p:txBody>
          <a:bodyPr lIns="92382" tIns="46191" rIns="92382" bIns="46191"/>
          <a:lstStyle/>
          <a:p>
            <a:endParaRPr/>
          </a:p>
        </p:txBody>
      </p:sp>
    </p:spTree>
    <p:extLst>
      <p:ext uri="{BB962C8B-B14F-4D97-AF65-F5344CB8AC3E}">
        <p14:creationId xmlns:p14="http://schemas.microsoft.com/office/powerpoint/2010/main" val="1864621842"/>
      </p:ext>
    </p:extLst>
  </p:cSld>
  <p:clrMap bg1="lt1" tx1="dk1" bg2="lt2" tx2="dk2" accent1="accent1" accent2="accent2" accent3="accent3" accent4="accent4" accent5="accent5" accent6="accent6" hlink="hlink" folHlink="folHlink"/>
  <p:notesStyle>
    <a:lvl1pPr defTabSz="457200" latinLnBrk="0">
      <a:lnSpc>
        <a:spcPct val="125000"/>
      </a:lnSpc>
      <a:defRPr sz="1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820786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849021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00305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100"/>
          </a:p>
        </p:txBody>
      </p:sp>
    </p:spTree>
    <p:extLst>
      <p:ext uri="{BB962C8B-B14F-4D97-AF65-F5344CB8AC3E}">
        <p14:creationId xmlns:p14="http://schemas.microsoft.com/office/powerpoint/2010/main" val="2362701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3595892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mtClean="0"/>
          </a:p>
        </p:txBody>
      </p:sp>
    </p:spTree>
    <p:extLst>
      <p:ext uri="{BB962C8B-B14F-4D97-AF65-F5344CB8AC3E}">
        <p14:creationId xmlns:p14="http://schemas.microsoft.com/office/powerpoint/2010/main" val="37035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327174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710495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14202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26487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936220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3190777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587188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857869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63524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essda 1st page v2">
    <p:spTree>
      <p:nvGrpSpPr>
        <p:cNvPr id="1" name=""/>
        <p:cNvGrpSpPr/>
        <p:nvPr/>
      </p:nvGrpSpPr>
      <p:grpSpPr>
        <a:xfrm>
          <a:off x="0" y="0"/>
          <a:ext cx="0" cy="0"/>
          <a:chOff x="0" y="0"/>
          <a:chExt cx="0" cy="0"/>
        </a:xfrm>
      </p:grpSpPr>
      <p:sp>
        <p:nvSpPr>
          <p:cNvPr id="12" name="Shape 12"/>
          <p:cNvSpPr>
            <a:spLocks noGrp="1"/>
          </p:cNvSpPr>
          <p:nvPr>
            <p:ph type="title"/>
          </p:nvPr>
        </p:nvSpPr>
        <p:spPr>
          <a:xfrm>
            <a:off x="3574600" y="1607300"/>
            <a:ext cx="7652892" cy="1939529"/>
          </a:xfrm>
          <a:prstGeom prst="rect">
            <a:avLst/>
          </a:prstGeom>
        </p:spPr>
        <p:txBody>
          <a:bodyPr anchor="t"/>
          <a:lstStyle/>
          <a:p>
            <a:r>
              <a:t>Title Text</a:t>
            </a:r>
          </a:p>
        </p:txBody>
      </p:sp>
      <p:sp>
        <p:nvSpPr>
          <p:cNvPr id="13" name="Shape 13"/>
          <p:cNvSpPr>
            <a:spLocks noGrp="1"/>
          </p:cNvSpPr>
          <p:nvPr>
            <p:ph type="body" sz="quarter" idx="13"/>
          </p:nvPr>
        </p:nvSpPr>
        <p:spPr>
          <a:xfrm>
            <a:off x="3323165" y="2700000"/>
            <a:ext cx="553670" cy="381001"/>
          </a:xfrm>
          <a:prstGeom prst="rect">
            <a:avLst/>
          </a:prstGeom>
        </p:spPr>
        <p:txBody>
          <a:bodyPr wrap="none">
            <a:spAutoFit/>
          </a:bodyPr>
          <a:lstStyle/>
          <a:p>
            <a:pPr marL="0" indent="0" algn="ctr">
              <a:spcBef>
                <a:spcPts val="0"/>
              </a:spcBef>
              <a:buSzTx/>
              <a:buNone/>
              <a:defRPr sz="1800">
                <a:latin typeface="Lato Heavy"/>
                <a:ea typeface="Lato Heavy"/>
                <a:cs typeface="Lato Heavy"/>
                <a:sym typeface="Lato Heavy"/>
              </a:defRPr>
            </a:pPr>
            <a:endParaRPr/>
          </a:p>
        </p:txBody>
      </p:sp>
      <p:sp>
        <p:nvSpPr>
          <p:cNvPr id="14" name="Shape 14"/>
          <p:cNvSpPr>
            <a:spLocks noGrp="1"/>
          </p:cNvSpPr>
          <p:nvPr>
            <p:ph type="body" sz="quarter" idx="14"/>
          </p:nvPr>
        </p:nvSpPr>
        <p:spPr>
          <a:xfrm>
            <a:off x="3600000" y="984749"/>
            <a:ext cx="962864" cy="660401"/>
          </a:xfrm>
          <a:prstGeom prst="rect">
            <a:avLst/>
          </a:prstGeom>
        </p:spPr>
        <p:txBody>
          <a:bodyPr wrap="none">
            <a:spAutoFit/>
          </a:bodyPr>
          <a:lstStyle/>
          <a:p>
            <a:pPr marL="0" indent="0">
              <a:spcBef>
                <a:spcPts val="0"/>
              </a:spcBef>
              <a:buSzTx/>
              <a:buNone/>
            </a:pPr>
            <a:endParaRPr/>
          </a:p>
        </p:txBody>
      </p:sp>
      <p:sp>
        <p:nvSpPr>
          <p:cNvPr id="15" name="Shape 15"/>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text cessda">
    <p:spTree>
      <p:nvGrpSpPr>
        <p:cNvPr id="1" name=""/>
        <p:cNvGrpSpPr/>
        <p:nvPr/>
      </p:nvGrpSpPr>
      <p:grpSpPr>
        <a:xfrm>
          <a:off x="0" y="0"/>
          <a:ext cx="0" cy="0"/>
          <a:chOff x="0" y="0"/>
          <a:chExt cx="0" cy="0"/>
        </a:xfrm>
      </p:grpSpPr>
      <p:pic>
        <p:nvPicPr>
          <p:cNvPr id="24" name="pasted-image.png"/>
          <p:cNvPicPr>
            <a:picLocks noChangeAspect="1"/>
          </p:cNvPicPr>
          <p:nvPr/>
        </p:nvPicPr>
        <p:blipFill>
          <a:blip r:embed="rId2">
            <a:extLst/>
          </a:blip>
          <a:stretch>
            <a:fillRect/>
          </a:stretch>
        </p:blipFill>
        <p:spPr>
          <a:xfrm>
            <a:off x="0" y="9542521"/>
            <a:ext cx="13004800" cy="625359"/>
          </a:xfrm>
          <a:prstGeom prst="rect">
            <a:avLst/>
          </a:prstGeom>
          <a:ln w="12700">
            <a:miter lim="400000"/>
          </a:ln>
        </p:spPr>
      </p:pic>
      <p:pic>
        <p:nvPicPr>
          <p:cNvPr id="25" name="cessda logo solid neg.pdf"/>
          <p:cNvPicPr>
            <a:picLocks noChangeAspect="1"/>
          </p:cNvPicPr>
          <p:nvPr/>
        </p:nvPicPr>
        <p:blipFill>
          <a:blip r:embed="rId3">
            <a:extLst/>
          </a:blip>
          <a:srcRect t="30"/>
          <a:stretch>
            <a:fillRect/>
          </a:stretch>
        </p:blipFill>
        <p:spPr>
          <a:xfrm>
            <a:off x="11506851" y="9002565"/>
            <a:ext cx="1173391" cy="370260"/>
          </a:xfrm>
          <a:prstGeom prst="rect">
            <a:avLst/>
          </a:prstGeom>
          <a:ln w="12700">
            <a:miter lim="400000"/>
          </a:ln>
        </p:spPr>
      </p:pic>
      <p:sp>
        <p:nvSpPr>
          <p:cNvPr id="26" name="Shape 26"/>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50875" y="390525"/>
            <a:ext cx="11703050" cy="1625600"/>
          </a:xfrm>
          <a:prstGeom prst="rect">
            <a:avLst/>
          </a:prstGeom>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86CB4B4D-7CA3-9044-876B-883B54F8677D}" type="slidenum">
              <a:rPr lang="de-DE" smtClean="0"/>
              <a:t>‹Nr.›</a:t>
            </a:fld>
            <a:endParaRPr lang="de-DE"/>
          </a:p>
        </p:txBody>
      </p:sp>
      <p:sp>
        <p:nvSpPr>
          <p:cNvPr id="5" name="Textplatzhalter 4"/>
          <p:cNvSpPr>
            <a:spLocks noGrp="1"/>
          </p:cNvSpPr>
          <p:nvPr>
            <p:ph type="body" sz="quarter" idx="11"/>
          </p:nvPr>
        </p:nvSpPr>
        <p:spPr>
          <a:xfrm>
            <a:off x="669752" y="2644774"/>
            <a:ext cx="11665296" cy="5616401"/>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35545728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50875" y="390525"/>
            <a:ext cx="11703050" cy="1625600"/>
          </a:xfrm>
          <a:prstGeom prst="rect">
            <a:avLst/>
          </a:prstGeom>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86CB4B4D-7CA3-9044-876B-883B54F8677D}" type="slidenum">
              <a:rPr lang="de-DE" smtClean="0"/>
              <a:t>‹Nr.›</a:t>
            </a:fld>
            <a:endParaRPr lang="de-DE"/>
          </a:p>
        </p:txBody>
      </p:sp>
    </p:spTree>
    <p:extLst>
      <p:ext uri="{BB962C8B-B14F-4D97-AF65-F5344CB8AC3E}">
        <p14:creationId xmlns:p14="http://schemas.microsoft.com/office/powerpoint/2010/main" val="42825452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Blue page for graphics">
    <p:spTree>
      <p:nvGrpSpPr>
        <p:cNvPr id="1" name=""/>
        <p:cNvGrpSpPr/>
        <p:nvPr/>
      </p:nvGrpSpPr>
      <p:grpSpPr>
        <a:xfrm>
          <a:off x="0" y="0"/>
          <a:ext cx="0" cy="0"/>
          <a:chOff x="0" y="0"/>
          <a:chExt cx="0" cy="0"/>
        </a:xfrm>
      </p:grpSpPr>
      <p:sp>
        <p:nvSpPr>
          <p:cNvPr id="40" name="Shape 40"/>
          <p:cNvSpPr>
            <a:spLocks noGrp="1"/>
          </p:cNvSpPr>
          <p:nvPr>
            <p:ph type="title"/>
          </p:nvPr>
        </p:nvSpPr>
        <p:spPr>
          <a:xfrm>
            <a:off x="621778" y="719999"/>
            <a:ext cx="11761243" cy="1939530"/>
          </a:xfrm>
          <a:prstGeom prst="rect">
            <a:avLst/>
          </a:prstGeom>
        </p:spPr>
        <p:txBody>
          <a:bodyPr anchor="t"/>
          <a:lstStyle>
            <a:lvl1pPr>
              <a:defRPr sz="4800"/>
            </a:lvl1pPr>
          </a:lstStyle>
          <a:p>
            <a:r>
              <a:t>Title Text</a:t>
            </a:r>
          </a:p>
        </p:txBody>
      </p:sp>
      <p:sp>
        <p:nvSpPr>
          <p:cNvPr id="41" name="Shape 41"/>
          <p:cNvSpPr>
            <a:spLocks noGrp="1"/>
          </p:cNvSpPr>
          <p:nvPr>
            <p:ph type="sldNum" sz="quarter" idx="2"/>
          </p:nvPr>
        </p:nvSpPr>
        <p:spPr>
          <a:prstGeom prst="rect">
            <a:avLst/>
          </a:prstGeom>
        </p:spPr>
        <p:txBody>
          <a:bodyPr/>
          <a:lstStyle/>
          <a:p>
            <a:fld id="{86CB4B4D-7CA3-9044-876B-883B54F8677D}" type="slidenum">
              <a:t>‹Nr.›</a:t>
            </a:fld>
            <a:endParaRPr/>
          </a:p>
        </p:txBody>
      </p:sp>
      <p:sp>
        <p:nvSpPr>
          <p:cNvPr id="3" name="Textplatzhalter 2"/>
          <p:cNvSpPr>
            <a:spLocks noGrp="1"/>
          </p:cNvSpPr>
          <p:nvPr>
            <p:ph type="body" sz="quarter" idx="10"/>
          </p:nvPr>
        </p:nvSpPr>
        <p:spPr>
          <a:xfrm>
            <a:off x="885776" y="3076600"/>
            <a:ext cx="11305256" cy="54006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Blank page for full page image">
    <p:bg>
      <p:bgPr>
        <a:solidFill>
          <a:srgbClr val="FFFFFF"/>
        </a:solidFill>
        <a:effectLst/>
      </p:bgPr>
    </p:bg>
    <p:spTree>
      <p:nvGrpSpPr>
        <p:cNvPr id="1" name=""/>
        <p:cNvGrpSpPr/>
        <p:nvPr/>
      </p:nvGrpSpPr>
      <p:grpSpPr>
        <a:xfrm>
          <a:off x="0" y="0"/>
          <a:ext cx="0" cy="0"/>
          <a:chOff x="0" y="0"/>
          <a:chExt cx="0" cy="0"/>
        </a:xfrm>
      </p:grpSpPr>
      <p:sp>
        <p:nvSpPr>
          <p:cNvPr id="48" name="Shape 4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srcRect/>
          <a:tile tx="0" ty="0" sx="100000" sy="100000" flip="none" algn="tl"/>
        </a:blipFill>
        <a:effectLst/>
      </p:bgPr>
    </p:bg>
    <p:spTree>
      <p:nvGrpSpPr>
        <p:cNvPr id="1" name=""/>
        <p:cNvGrpSpPr/>
        <p:nvPr/>
      </p:nvGrpSpPr>
      <p:grpSpPr>
        <a:xfrm>
          <a:off x="0" y="0"/>
          <a:ext cx="0" cy="0"/>
          <a:chOff x="0" y="0"/>
          <a:chExt cx="0" cy="0"/>
        </a:xfrm>
      </p:grpSpPr>
      <p:pic>
        <p:nvPicPr>
          <p:cNvPr id="2" name="pasted-image.png"/>
          <p:cNvPicPr>
            <a:picLocks noChangeAspect="1"/>
          </p:cNvPicPr>
          <p:nvPr/>
        </p:nvPicPr>
        <p:blipFill>
          <a:blip r:embed="rId9">
            <a:extLst/>
          </a:blip>
          <a:stretch>
            <a:fillRect/>
          </a:stretch>
        </p:blipFill>
        <p:spPr>
          <a:xfrm>
            <a:off x="0" y="9136121"/>
            <a:ext cx="13004800" cy="625359"/>
          </a:xfrm>
          <a:prstGeom prst="rect">
            <a:avLst/>
          </a:prstGeom>
          <a:ln w="12700">
            <a:miter lim="400000"/>
          </a:ln>
        </p:spPr>
      </p:pic>
      <p:sp>
        <p:nvSpPr>
          <p:cNvPr id="5" name="Shape 5"/>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a:solidFill>
                  <a:srgbClr val="000000"/>
                </a:solidFill>
                <a:latin typeface="Helvetica Light"/>
                <a:ea typeface="Helvetica Light"/>
                <a:cs typeface="Helvetica Light"/>
                <a:sym typeface="Helvetica Light"/>
              </a:defRPr>
            </a:lvl1pPr>
          </a:lstStyle>
          <a:p>
            <a:fld id="{86CB4B4D-7CA3-9044-876B-883B54F8677D}" type="slidenum">
              <a:t>‹Nr.›</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52" r:id="rId5"/>
    <p:sldLayoutId id="2147483653" r:id="rId6"/>
  </p:sldLayoutIdLst>
  <p:transition spd="med"/>
  <p:txStyles>
    <p:titleStyle>
      <a:lvl1pPr marL="0" marR="0" indent="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1pPr>
      <a:lvl2pPr marL="0" marR="0" indent="2286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2pPr>
      <a:lvl3pPr marL="0" marR="0" indent="4572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3pPr>
      <a:lvl4pPr marL="0" marR="0" indent="6858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4pPr>
      <a:lvl5pPr marL="0" marR="0" indent="9144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5pPr>
      <a:lvl6pPr marL="0" marR="0" indent="11430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6pPr>
      <a:lvl7pPr marL="0" marR="0" indent="13716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7pPr>
      <a:lvl8pPr marL="0" marR="0" indent="16002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8pPr>
      <a:lvl9pPr marL="0" marR="0" indent="1828800" algn="l" defTabSz="584200" latinLnBrk="0">
        <a:lnSpc>
          <a:spcPct val="100000"/>
        </a:lnSpc>
        <a:spcBef>
          <a:spcPts val="0"/>
        </a:spcBef>
        <a:spcAft>
          <a:spcPts val="0"/>
        </a:spcAft>
        <a:buClrTx/>
        <a:buSzTx/>
        <a:buFontTx/>
        <a:buNone/>
        <a:tabLst/>
        <a:defRPr sz="7200" b="0" i="0" u="none" strike="noStrike" cap="none" spc="0" baseline="0">
          <a:ln>
            <a:noFill/>
          </a:ln>
          <a:solidFill>
            <a:srgbClr val="FFFFFF"/>
          </a:solidFill>
          <a:uFillTx/>
          <a:latin typeface="+mn-lt"/>
          <a:ea typeface="+mn-ea"/>
          <a:cs typeface="+mn-cs"/>
          <a:sym typeface="Lato Regular"/>
        </a:defRPr>
      </a:lvl9pPr>
    </p:titleStyle>
    <p:bodyStyle>
      <a:lvl1pPr marL="4445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1pPr>
      <a:lvl2pPr marL="8890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2pPr>
      <a:lvl3pPr marL="13335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3pPr>
      <a:lvl4pPr marL="17780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4pPr>
      <a:lvl5pPr marL="22225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5pPr>
      <a:lvl6pPr marL="26670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6pPr>
      <a:lvl7pPr marL="31115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7pPr>
      <a:lvl8pPr marL="35560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8pPr>
      <a:lvl9pPr marL="4000500" marR="0" indent="-444500" algn="l" defTabSz="584200" latinLnBrk="0">
        <a:lnSpc>
          <a:spcPct val="100000"/>
        </a:lnSpc>
        <a:spcBef>
          <a:spcPts val="4200"/>
        </a:spcBef>
        <a:spcAft>
          <a:spcPts val="0"/>
        </a:spcAft>
        <a:buClrTx/>
        <a:buSzPct val="75000"/>
        <a:buFontTx/>
        <a:buChar char="•"/>
        <a:tabLst/>
        <a:defRPr sz="3600" b="0" i="0" u="none" strike="noStrike" cap="none" spc="0" baseline="0">
          <a:ln>
            <a:noFill/>
          </a:ln>
          <a:solidFill>
            <a:srgbClr val="FFFFFF"/>
          </a:solidFill>
          <a:uFillTx/>
          <a:latin typeface="+mn-lt"/>
          <a:ea typeface="+mn-ea"/>
          <a:cs typeface="+mn-cs"/>
          <a:sym typeface="Lato Regular"/>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body" idx="13"/>
          </p:nvPr>
        </p:nvSpPr>
        <p:spPr>
          <a:xfrm>
            <a:off x="9347731" y="6990874"/>
            <a:ext cx="2962349" cy="748923"/>
          </a:xfrm>
          <a:prstGeom prst="rect">
            <a:avLst/>
          </a:prstGeom>
          <a:extLst>
            <a:ext uri="{C572A759-6A51-4108-AA02-DFA0A04FC94B}">
              <ma14:wrappingTextBoxFlag xmlns:ma14="http://schemas.microsoft.com/office/mac/drawingml/2011/main" xmlns="" val="1"/>
            </a:ext>
          </a:extLst>
        </p:spPr>
        <p:txBody>
          <a:bodyPr/>
          <a:lstStyle/>
          <a:p>
            <a:pPr marL="0" indent="0">
              <a:spcBef>
                <a:spcPts val="0"/>
              </a:spcBef>
              <a:buSzTx/>
              <a:buNone/>
              <a:defRPr sz="1800">
                <a:latin typeface="Lato Heavy"/>
                <a:ea typeface="Lato Heavy"/>
                <a:cs typeface="Lato Heavy"/>
                <a:sym typeface="Lato Heavy"/>
              </a:defRPr>
            </a:pPr>
            <a:r>
              <a:rPr lang="de-DE" sz="2400" smtClean="0"/>
              <a:t>Natascha Schumann</a:t>
            </a:r>
          </a:p>
          <a:p>
            <a:pPr marL="0" indent="0">
              <a:spcBef>
                <a:spcPts val="0"/>
              </a:spcBef>
              <a:buSzTx/>
              <a:buNone/>
              <a:defRPr sz="1800">
                <a:latin typeface="Lato Heavy"/>
                <a:ea typeface="Lato Heavy"/>
                <a:cs typeface="Lato Heavy"/>
                <a:sym typeface="Lato Heavy"/>
              </a:defRPr>
            </a:pPr>
            <a:r>
              <a:rPr lang="de-DE" smtClean="0"/>
              <a:t>GESIS Data Archive</a:t>
            </a:r>
            <a:endParaRPr/>
          </a:p>
        </p:txBody>
      </p:sp>
      <p:sp>
        <p:nvSpPr>
          <p:cNvPr id="58" name="Shape 58"/>
          <p:cNvSpPr>
            <a:spLocks noGrp="1"/>
          </p:cNvSpPr>
          <p:nvPr>
            <p:ph type="body" idx="14"/>
          </p:nvPr>
        </p:nvSpPr>
        <p:spPr>
          <a:xfrm>
            <a:off x="2118187" y="4035544"/>
            <a:ext cx="8768426" cy="841256"/>
          </a:xfrm>
          <a:prstGeom prst="rect">
            <a:avLst/>
          </a:prstGeom>
          <a:extLst>
            <a:ext uri="{C572A759-6A51-4108-AA02-DFA0A04FC94B}">
              <ma14:wrappingTextBoxFlag xmlns:ma14="http://schemas.microsoft.com/office/mac/drawingml/2011/main" xmlns="" val="1"/>
            </a:ext>
          </a:extLst>
        </p:spPr>
        <p:txBody>
          <a:bodyPr/>
          <a:lstStyle/>
          <a:p>
            <a:pPr marL="0" indent="0">
              <a:spcBef>
                <a:spcPts val="0"/>
              </a:spcBef>
              <a:buSzTx/>
              <a:buNone/>
            </a:pPr>
            <a:r>
              <a:rPr lang="de-DE" sz="4800" smtClean="0"/>
              <a:t>Changes in the DSA Guidelines</a:t>
            </a:r>
            <a:endParaRPr sz="4800"/>
          </a:p>
        </p:txBody>
      </p:sp>
      <p:pic>
        <p:nvPicPr>
          <p:cNvPr id="60" name="cessda logo solid neg.png"/>
          <p:cNvPicPr>
            <a:picLocks noChangeAspect="1"/>
          </p:cNvPicPr>
          <p:nvPr/>
        </p:nvPicPr>
        <p:blipFill>
          <a:blip r:embed="rId3">
            <a:extLst/>
          </a:blip>
          <a:stretch>
            <a:fillRect/>
          </a:stretch>
        </p:blipFill>
        <p:spPr>
          <a:xfrm>
            <a:off x="10625235" y="8265237"/>
            <a:ext cx="1981224" cy="625359"/>
          </a:xfrm>
          <a:prstGeom prst="rect">
            <a:avLst/>
          </a:prstGeom>
          <a:ln w="12700">
            <a:miter lim="400000"/>
          </a:ln>
        </p:spPr>
      </p:pic>
      <p:sp>
        <p:nvSpPr>
          <p:cNvPr id="2" name="Textfeld 1"/>
          <p:cNvSpPr txBox="1"/>
          <p:nvPr/>
        </p:nvSpPr>
        <p:spPr>
          <a:xfrm>
            <a:off x="6142360" y="4444752"/>
            <a:ext cx="102657" cy="3795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de-DE" sz="1800" b="0" i="0" u="none" strike="noStrike" cap="none" spc="0" normalizeH="0" baseline="0">
              <a:ln>
                <a:noFill/>
              </a:ln>
              <a:solidFill>
                <a:srgbClr val="FFFFFF"/>
              </a:solidFill>
              <a:effectLst/>
              <a:uFillTx/>
              <a:latin typeface="Lato Heavy"/>
              <a:ea typeface="Lato Heavy"/>
              <a:cs typeface="Lato Heavy"/>
              <a:sym typeface="Lato Heavy"/>
            </a:endParaRPr>
          </a:p>
        </p:txBody>
      </p:sp>
      <p:sp>
        <p:nvSpPr>
          <p:cNvPr id="3" name="Textfeld 2"/>
          <p:cNvSpPr txBox="1"/>
          <p:nvPr/>
        </p:nvSpPr>
        <p:spPr>
          <a:xfrm>
            <a:off x="1824655" y="5666207"/>
            <a:ext cx="9274975"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de-DE" sz="2400" b="0" i="0" u="none" strike="noStrike" cap="none" spc="0" normalizeH="0" baseline="0" smtClean="0">
                <a:ln>
                  <a:noFill/>
                </a:ln>
                <a:solidFill>
                  <a:srgbClr val="FFFFFF"/>
                </a:solidFill>
                <a:effectLst/>
                <a:uFillTx/>
                <a:sym typeface="Lato Heavy"/>
              </a:rPr>
              <a:t>CESSDA SaW Training</a:t>
            </a:r>
            <a:r>
              <a:rPr kumimoji="0" lang="de-DE" sz="2400" b="0" i="0" u="none" strike="noStrike" cap="none" spc="0" normalizeH="0" smtClean="0">
                <a:ln>
                  <a:noFill/>
                </a:ln>
                <a:solidFill>
                  <a:srgbClr val="FFFFFF"/>
                </a:solidFill>
                <a:effectLst/>
                <a:uFillTx/>
                <a:sym typeface="Lato Heavy"/>
              </a:rPr>
              <a:t> on Trust, Identifying Demand &amp; Networking</a:t>
            </a:r>
          </a:p>
          <a:p>
            <a:pPr marL="0" marR="0" indent="0" algn="ctr" defTabSz="584200" rtl="0" fontAlgn="auto" latinLnBrk="0" hangingPunct="0">
              <a:lnSpc>
                <a:spcPct val="100000"/>
              </a:lnSpc>
              <a:spcBef>
                <a:spcPts val="0"/>
              </a:spcBef>
              <a:spcAft>
                <a:spcPts val="0"/>
              </a:spcAft>
              <a:buClrTx/>
              <a:buSzTx/>
              <a:buFontTx/>
              <a:buNone/>
              <a:tabLst/>
            </a:pPr>
            <a:r>
              <a:rPr lang="de-DE" sz="2400" baseline="0" smtClean="0"/>
              <a:t>The</a:t>
            </a:r>
            <a:r>
              <a:rPr lang="de-DE" sz="2400" smtClean="0"/>
              <a:t> Hague, 16-17 June 2016</a:t>
            </a:r>
            <a:endParaRPr kumimoji="0" lang="de-DE" sz="2400" b="0" i="0" u="none" strike="noStrike" cap="none" spc="0" normalizeH="0" baseline="0">
              <a:ln>
                <a:noFill/>
              </a:ln>
              <a:solidFill>
                <a:srgbClr val="FFFFFF"/>
              </a:solidFill>
              <a:effectLst/>
              <a:uFillTx/>
              <a:sym typeface="Lato Heavy"/>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3243168846"/>
              </p:ext>
            </p:extLst>
          </p:nvPr>
        </p:nvGraphicFramePr>
        <p:xfrm>
          <a:off x="885776" y="412304"/>
          <a:ext cx="11161239" cy="7467208"/>
        </p:xfrm>
        <a:graphic>
          <a:graphicData uri="http://schemas.openxmlformats.org/drawingml/2006/table">
            <a:tbl>
              <a:tblPr firstRow="1" bandRow="1">
                <a:tableStyleId>{5940675A-B579-460E-94D1-54222C63F5DA}</a:tableStyleId>
              </a:tblPr>
              <a:tblGrid>
                <a:gridCol w="1292177"/>
                <a:gridCol w="4828503"/>
                <a:gridCol w="5040559"/>
              </a:tblGrid>
              <a:tr h="792088">
                <a:tc>
                  <a:txBody>
                    <a:bodyPr/>
                    <a:lstStyle/>
                    <a:p>
                      <a:pPr algn="l"/>
                      <a:r>
                        <a:rPr lang="de-DE" b="1" smtClean="0"/>
                        <a:t>No</a:t>
                      </a:r>
                      <a:endParaRPr lang="de-DE" b="1"/>
                    </a:p>
                  </a:txBody>
                  <a:tcPr/>
                </a:tc>
                <a:tc>
                  <a:txBody>
                    <a:bodyPr/>
                    <a:lstStyle/>
                    <a:p>
                      <a:pPr algn="l"/>
                      <a:r>
                        <a:rPr lang="de-DE" b="1" smtClean="0"/>
                        <a:t>DSA/WDS</a:t>
                      </a:r>
                      <a:endParaRPr lang="de-DE" b="1"/>
                    </a:p>
                  </a:txBody>
                  <a:tcPr/>
                </a:tc>
                <a:tc>
                  <a:txBody>
                    <a:bodyPr/>
                    <a:lstStyle/>
                    <a:p>
                      <a:pPr algn="l"/>
                      <a:r>
                        <a:rPr lang="de-DE" b="1" smtClean="0"/>
                        <a:t>DSA</a:t>
                      </a:r>
                      <a:endParaRPr lang="de-DE" b="1"/>
                    </a:p>
                  </a:txBody>
                  <a:tcPr/>
                </a:tc>
              </a:tr>
              <a:tr h="370840">
                <a:tc>
                  <a:txBody>
                    <a:bodyPr/>
                    <a:lstStyle/>
                    <a:p>
                      <a:pPr algn="l"/>
                      <a:r>
                        <a:rPr lang="de-DE" smtClean="0"/>
                        <a:t>15</a:t>
                      </a:r>
                      <a:endParaRPr lang="de-DE"/>
                    </a:p>
                  </a:txBody>
                  <a:tcPr/>
                </a:tc>
                <a:tc>
                  <a:txBody>
                    <a:bodyPr/>
                    <a:lstStyle/>
                    <a:p>
                      <a:pPr algn="l"/>
                      <a:r>
                        <a:rPr lang="en-US" b="1" smtClean="0"/>
                        <a:t>XV. Technical infrastructure</a:t>
                      </a:r>
                    </a:p>
                    <a:p>
                      <a:pPr algn="l"/>
                      <a:r>
                        <a:rPr lang="en-US" smtClean="0"/>
                        <a:t>The repository functions on well-supported operating systems and other core infrastructural software and is using hardware and software technologies appropriate to the services it provides to its Designated Community.</a:t>
                      </a:r>
                      <a:endParaRPr lang="de-DE"/>
                    </a:p>
                  </a:txBody>
                  <a:tcPr/>
                </a:tc>
                <a:tc>
                  <a:txBody>
                    <a:bodyPr/>
                    <a:lstStyle/>
                    <a:p>
                      <a:pPr algn="l"/>
                      <a:r>
                        <a:rPr lang="de-DE" smtClean="0"/>
                        <a:t>(13)</a:t>
                      </a:r>
                      <a:r>
                        <a:rPr lang="en-US" smtClean="0"/>
                        <a:t> The technical infrastructure explicitly supports the tasks and functions described in internationally accepted archival standards like OAIS.</a:t>
                      </a:r>
                      <a:endParaRPr lang="de-DE"/>
                    </a:p>
                  </a:txBody>
                  <a:tcPr/>
                </a:tc>
              </a:tr>
              <a:tr h="370840">
                <a:tc>
                  <a:txBody>
                    <a:bodyPr/>
                    <a:lstStyle/>
                    <a:p>
                      <a:pPr algn="l"/>
                      <a:r>
                        <a:rPr lang="de-DE" smtClean="0"/>
                        <a:t>16</a:t>
                      </a:r>
                      <a:endParaRPr lang="de-DE"/>
                    </a:p>
                  </a:txBody>
                  <a:tcPr/>
                </a:tc>
                <a:tc>
                  <a:txBody>
                    <a:bodyPr/>
                    <a:lstStyle/>
                    <a:p>
                      <a:pPr algn="l"/>
                      <a:r>
                        <a:rPr lang="en-US" b="1" smtClean="0"/>
                        <a:t>XVI. Security</a:t>
                      </a:r>
                    </a:p>
                    <a:p>
                      <a:pPr algn="l"/>
                      <a:r>
                        <a:rPr lang="en-US" smtClean="0"/>
                        <a:t>The technical infrastructure of the repository provides for protection of the facility and its data, products, services, and users.</a:t>
                      </a:r>
                      <a:endParaRPr lang="de-DE"/>
                    </a:p>
                  </a:txBody>
                  <a:tcPr/>
                </a:tc>
                <a:tc>
                  <a:txBody>
                    <a:bodyPr/>
                    <a:lstStyle/>
                    <a:p>
                      <a:pPr algn="l"/>
                      <a:r>
                        <a:rPr lang="de-DE" smtClean="0"/>
                        <a:t>(13) </a:t>
                      </a:r>
                      <a:r>
                        <a:rPr lang="en-US" smtClean="0"/>
                        <a:t>The technical infrastructure explicitly supports the tasks and functions described in internationally accepted archival standards like OAIS.</a:t>
                      </a:r>
                      <a:endParaRPr lang="de-DE"/>
                    </a:p>
                  </a:txBody>
                  <a:tcPr/>
                </a:tc>
              </a:tr>
              <a:tr h="370840">
                <a:tc>
                  <a:txBody>
                    <a:bodyPr/>
                    <a:lstStyle/>
                    <a:p>
                      <a:pPr algn="l"/>
                      <a:r>
                        <a:rPr lang="de-DE" smtClean="0"/>
                        <a:t>17</a:t>
                      </a:r>
                      <a:endParaRPr lang="de-DE"/>
                    </a:p>
                  </a:txBody>
                  <a:tcPr/>
                </a:tc>
                <a:tc>
                  <a:txBody>
                    <a:bodyPr/>
                    <a:lstStyle/>
                    <a:p>
                      <a:pPr algn="l"/>
                      <a:r>
                        <a:rPr lang="en-US" b="1" smtClean="0"/>
                        <a:t>XVII. Additional information</a:t>
                      </a:r>
                    </a:p>
                    <a:p>
                      <a:pPr algn="l"/>
                      <a:r>
                        <a:rPr lang="en-US" smtClean="0"/>
                        <a:t>Any other relevant information you wish to provide on your repository</a:t>
                      </a:r>
                      <a:endParaRPr lang="de-DE"/>
                    </a:p>
                  </a:txBody>
                  <a:tcPr/>
                </a:tc>
                <a:tc>
                  <a:txBody>
                    <a:bodyPr/>
                    <a:lstStyle/>
                    <a:p>
                      <a:pPr algn="l"/>
                      <a:endParaRPr lang="de-DE"/>
                    </a:p>
                  </a:txBody>
                  <a:tcPr/>
                </a:tc>
              </a:tr>
              <a:tr h="370840">
                <a:tc>
                  <a:txBody>
                    <a:bodyPr/>
                    <a:lstStyle/>
                    <a:p>
                      <a:pPr algn="l"/>
                      <a:r>
                        <a:rPr lang="de-DE" smtClean="0"/>
                        <a:t>18</a:t>
                      </a:r>
                      <a:endParaRPr lang="de-DE"/>
                    </a:p>
                  </a:txBody>
                  <a:tcPr/>
                </a:tc>
                <a:tc>
                  <a:txBody>
                    <a:bodyPr/>
                    <a:lstStyle/>
                    <a:p>
                      <a:pPr algn="l"/>
                      <a:r>
                        <a:rPr lang="en-US" b="1" smtClean="0"/>
                        <a:t>XVIII. Applicant feedback</a:t>
                      </a:r>
                    </a:p>
                    <a:p>
                      <a:pPr algn="l"/>
                      <a:r>
                        <a:rPr lang="en-US" smtClean="0"/>
                        <a:t>The DSA–WDS Catalogue of Common Requirements is not seen as final, and we value your input to improve the basic certification procedure. To this end, please leave any comments you wish to make on both the quality of the Catalogue and its relevance to your organization, as well as any other related thoughts.</a:t>
                      </a:r>
                      <a:endParaRPr lang="de-DE"/>
                    </a:p>
                  </a:txBody>
                  <a:tcPr/>
                </a:tc>
                <a:tc>
                  <a:txBody>
                    <a:bodyPr/>
                    <a:lstStyle/>
                    <a:p>
                      <a:pPr algn="l"/>
                      <a:endParaRPr lang="de-DE"/>
                    </a:p>
                  </a:txBody>
                  <a:tcPr/>
                </a:tc>
              </a:tr>
            </a:tbl>
          </a:graphicData>
        </a:graphic>
      </p:graphicFrame>
    </p:spTree>
    <p:extLst>
      <p:ext uri="{BB962C8B-B14F-4D97-AF65-F5344CB8AC3E}">
        <p14:creationId xmlns:p14="http://schemas.microsoft.com/office/powerpoint/2010/main" val="413616100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prstGeom prst="rect">
            <a:avLst/>
          </a:prstGeom>
        </p:spPr>
        <p:txBody>
          <a:bodyPr/>
          <a:lstStyle/>
          <a:p>
            <a:r>
              <a:rPr lang="de-DE" smtClean="0"/>
              <a:t>Examples</a:t>
            </a:r>
            <a:endParaRPr lang="de-DE"/>
          </a:p>
        </p:txBody>
      </p:sp>
      <p:sp>
        <p:nvSpPr>
          <p:cNvPr id="6" name="Textplatzhalter 5"/>
          <p:cNvSpPr>
            <a:spLocks noGrp="1"/>
          </p:cNvSpPr>
          <p:nvPr>
            <p:ph type="body" sz="quarter" idx="11"/>
          </p:nvPr>
        </p:nvSpPr>
        <p:spPr/>
        <p:txBody>
          <a:bodyPr/>
          <a:lstStyle/>
          <a:p>
            <a:pPr marL="742950" indent="-742950">
              <a:buFont typeface="+mj-lt"/>
              <a:buAutoNum type="arabicPeriod"/>
            </a:pPr>
            <a:r>
              <a:rPr lang="de-DE" sz="4000" smtClean="0"/>
              <a:t>Almost one-to-one</a:t>
            </a:r>
          </a:p>
          <a:p>
            <a:pPr marL="742950" indent="-742950">
              <a:buFont typeface="+mj-lt"/>
              <a:buAutoNum type="arabicPeriod"/>
            </a:pPr>
            <a:r>
              <a:rPr lang="de-DE" sz="4000" smtClean="0"/>
              <a:t>Simplification</a:t>
            </a:r>
          </a:p>
          <a:p>
            <a:pPr marL="742950" indent="-742950">
              <a:buFont typeface="+mj-lt"/>
              <a:buAutoNum type="arabicPeriod"/>
            </a:pPr>
            <a:r>
              <a:rPr lang="de-DE" sz="4000" smtClean="0"/>
              <a:t>Concretisation</a:t>
            </a:r>
            <a:endParaRPr lang="de-DE" sz="4000"/>
          </a:p>
        </p:txBody>
      </p:sp>
    </p:spTree>
    <p:extLst>
      <p:ext uri="{BB962C8B-B14F-4D97-AF65-F5344CB8AC3E}">
        <p14:creationId xmlns:p14="http://schemas.microsoft.com/office/powerpoint/2010/main" val="239303396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0875" y="390525"/>
            <a:ext cx="11703050" cy="1101899"/>
          </a:xfrm>
        </p:spPr>
        <p:txBody>
          <a:bodyPr/>
          <a:lstStyle/>
          <a:p>
            <a:pPr marL="1143000" indent="-1143000">
              <a:buFont typeface="+mj-lt"/>
              <a:buAutoNum type="arabicPeriod"/>
            </a:pPr>
            <a:r>
              <a:rPr lang="de-DE" smtClean="0"/>
              <a:t>(Almost) One-to-One</a:t>
            </a:r>
            <a:endParaRPr lang="de-DE"/>
          </a:p>
        </p:txBody>
      </p:sp>
      <p:sp>
        <p:nvSpPr>
          <p:cNvPr id="3" name="Textplatzhalter 2"/>
          <p:cNvSpPr>
            <a:spLocks noGrp="1"/>
          </p:cNvSpPr>
          <p:nvPr>
            <p:ph type="body" sz="quarter" idx="11"/>
          </p:nvPr>
        </p:nvSpPr>
        <p:spPr>
          <a:xfrm>
            <a:off x="1065796" y="2428528"/>
            <a:ext cx="10873208" cy="5688632"/>
          </a:xfrm>
        </p:spPr>
        <p:txBody>
          <a:bodyPr/>
          <a:lstStyle/>
          <a:p>
            <a:pPr marL="0" indent="0">
              <a:buNone/>
            </a:pPr>
            <a:r>
              <a:rPr lang="de-DE" smtClean="0"/>
              <a:t>R9: </a:t>
            </a:r>
            <a:r>
              <a:rPr lang="en-US"/>
              <a:t>The repository applies documented processes and procedures in managing archival storage of the data</a:t>
            </a:r>
            <a:r>
              <a:rPr lang="en-US" smtClean="0"/>
              <a:t>.</a:t>
            </a:r>
          </a:p>
          <a:p>
            <a:pPr marL="0" indent="0">
              <a:buNone/>
            </a:pPr>
            <a:endParaRPr lang="en-US"/>
          </a:p>
          <a:p>
            <a:pPr marL="0" indent="0">
              <a:buNone/>
            </a:pPr>
            <a:r>
              <a:rPr lang="en-US" smtClean="0"/>
              <a:t>GL6: </a:t>
            </a:r>
            <a:r>
              <a:rPr lang="en-US"/>
              <a:t>The data repository applies documented processes and procedures for managing data storage.</a:t>
            </a:r>
          </a:p>
          <a:p>
            <a:pPr marL="0" indent="0">
              <a:buNone/>
            </a:pPr>
            <a:endParaRPr lang="en-US" smtClean="0"/>
          </a:p>
          <a:p>
            <a:pPr marL="0" indent="0">
              <a:buNone/>
            </a:pPr>
            <a:endParaRPr lang="de-DE" sz="2000"/>
          </a:p>
        </p:txBody>
      </p:sp>
    </p:spTree>
    <p:extLst>
      <p:ext uri="{BB962C8B-B14F-4D97-AF65-F5344CB8AC3E}">
        <p14:creationId xmlns:p14="http://schemas.microsoft.com/office/powerpoint/2010/main" val="403682295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1143000" indent="-1143000">
              <a:buFont typeface="+mj-lt"/>
              <a:buAutoNum type="arabicPeriod" startAt="2"/>
            </a:pPr>
            <a:r>
              <a:rPr lang="de-DE" smtClean="0"/>
              <a:t>Simplification</a:t>
            </a:r>
            <a:endParaRPr lang="de-DE"/>
          </a:p>
        </p:txBody>
      </p:sp>
      <p:sp>
        <p:nvSpPr>
          <p:cNvPr id="3" name="Textplatzhalter 2"/>
          <p:cNvSpPr>
            <a:spLocks noGrp="1"/>
          </p:cNvSpPr>
          <p:nvPr>
            <p:ph type="body" sz="quarter" idx="11"/>
          </p:nvPr>
        </p:nvSpPr>
        <p:spPr>
          <a:xfrm>
            <a:off x="669752" y="2068599"/>
            <a:ext cx="11665296" cy="5616401"/>
          </a:xfrm>
        </p:spPr>
        <p:txBody>
          <a:bodyPr/>
          <a:lstStyle/>
          <a:p>
            <a:pPr marL="0" indent="0">
              <a:buNone/>
            </a:pPr>
            <a:r>
              <a:rPr lang="en-US"/>
              <a:t>II. </a:t>
            </a:r>
            <a:r>
              <a:rPr lang="en-US" smtClean="0"/>
              <a:t>Licenses: </a:t>
            </a:r>
            <a:r>
              <a:rPr lang="en-US"/>
              <a:t>The repository maintains all applicable licenses covering data access and use and monitors compliance</a:t>
            </a:r>
            <a:r>
              <a:rPr lang="en-US" smtClean="0"/>
              <a:t>.</a:t>
            </a:r>
          </a:p>
          <a:p>
            <a:pPr marL="0" indent="0">
              <a:buNone/>
            </a:pPr>
            <a:r>
              <a:rPr lang="en-US" smtClean="0"/>
              <a:t>GL9: </a:t>
            </a:r>
            <a:r>
              <a:rPr lang="en-US"/>
              <a:t>The data repository assumes responsibility from the data producers for access and availability of the digital objects.</a:t>
            </a:r>
          </a:p>
          <a:p>
            <a:pPr marL="0" indent="0">
              <a:spcBef>
                <a:spcPts val="1800"/>
              </a:spcBef>
              <a:buNone/>
            </a:pPr>
            <a:r>
              <a:rPr lang="en-US" smtClean="0"/>
              <a:t>GL14: </a:t>
            </a:r>
            <a:r>
              <a:rPr lang="en-US"/>
              <a:t>The data consumer complies with access regulations set by the data repository. </a:t>
            </a:r>
          </a:p>
          <a:p>
            <a:pPr marL="0" indent="0">
              <a:spcBef>
                <a:spcPts val="1800"/>
              </a:spcBef>
              <a:buNone/>
            </a:pPr>
            <a:r>
              <a:rPr lang="en-US" smtClean="0"/>
              <a:t>GL16: </a:t>
            </a:r>
            <a:r>
              <a:rPr lang="en-US"/>
              <a:t>The data consumer respects the applicable licences of the data repository regarding the use of the research data. </a:t>
            </a:r>
          </a:p>
          <a:p>
            <a:pPr marL="0" indent="0">
              <a:buNone/>
            </a:pPr>
            <a:endParaRPr lang="de-DE"/>
          </a:p>
        </p:txBody>
      </p:sp>
    </p:spTree>
    <p:extLst>
      <p:ext uri="{BB962C8B-B14F-4D97-AF65-F5344CB8AC3E}">
        <p14:creationId xmlns:p14="http://schemas.microsoft.com/office/powerpoint/2010/main" val="296183944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1143000" indent="-1143000">
              <a:buFont typeface="+mj-lt"/>
              <a:buAutoNum type="arabicPeriod" startAt="3"/>
            </a:pPr>
            <a:r>
              <a:rPr lang="de-DE" smtClean="0"/>
              <a:t>Concretisation</a:t>
            </a:r>
            <a:endParaRPr lang="de-DE"/>
          </a:p>
        </p:txBody>
      </p:sp>
      <p:sp>
        <p:nvSpPr>
          <p:cNvPr id="3" name="Textplatzhalter 2"/>
          <p:cNvSpPr>
            <a:spLocks noGrp="1"/>
          </p:cNvSpPr>
          <p:nvPr>
            <p:ph type="body" sz="quarter" idx="11"/>
          </p:nvPr>
        </p:nvSpPr>
        <p:spPr>
          <a:xfrm>
            <a:off x="669752" y="1780457"/>
            <a:ext cx="11665296" cy="5904544"/>
          </a:xfrm>
        </p:spPr>
        <p:txBody>
          <a:bodyPr/>
          <a:lstStyle/>
          <a:p>
            <a:pPr marL="0" indent="0">
              <a:buNone/>
            </a:pPr>
            <a:r>
              <a:rPr lang="de-DE" smtClean="0"/>
              <a:t>IV</a:t>
            </a:r>
            <a:r>
              <a:rPr lang="de-DE"/>
              <a:t>. </a:t>
            </a:r>
            <a:r>
              <a:rPr lang="de-DE" smtClean="0"/>
              <a:t>Confidentiality/Ethics: </a:t>
            </a:r>
            <a:r>
              <a:rPr lang="en-US"/>
              <a:t>The repository ensures, to the extent possible, that data are created, curated, accessed, and used in compliance with disciplinary and ethical norms.</a:t>
            </a:r>
            <a:endParaRPr lang="de-DE" smtClean="0"/>
          </a:p>
          <a:p>
            <a:pPr marL="0" indent="0">
              <a:spcBef>
                <a:spcPts val="1200"/>
              </a:spcBef>
              <a:buNone/>
            </a:pPr>
            <a:r>
              <a:rPr lang="en-US" smtClean="0"/>
              <a:t>GL5: </a:t>
            </a:r>
            <a:r>
              <a:rPr lang="en-US"/>
              <a:t>The data repository uses due diligence to ensure compliance with legal regulations and contracts, including, when applicable, regulations governing the protection of human subjects.</a:t>
            </a:r>
          </a:p>
          <a:p>
            <a:pPr marL="0" indent="0">
              <a:spcBef>
                <a:spcPts val="1200"/>
              </a:spcBef>
              <a:buNone/>
            </a:pPr>
            <a:r>
              <a:rPr lang="en-US" smtClean="0"/>
              <a:t>GL15: </a:t>
            </a:r>
            <a:r>
              <a:rPr lang="en-US"/>
              <a:t>The data consumer conforms to and agrees with any codes of conduct that are generally accepted in higher education and scientific research for the exchange and proper use of knowledge and information. </a:t>
            </a:r>
          </a:p>
          <a:p>
            <a:pPr marL="0" indent="0">
              <a:buNone/>
            </a:pPr>
            <a:endParaRPr lang="de-DE"/>
          </a:p>
        </p:txBody>
      </p:sp>
    </p:spTree>
    <p:extLst>
      <p:ext uri="{BB962C8B-B14F-4D97-AF65-F5344CB8AC3E}">
        <p14:creationId xmlns:p14="http://schemas.microsoft.com/office/powerpoint/2010/main" val="26162940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Summary</a:t>
            </a:r>
            <a:endParaRPr lang="de-DE"/>
          </a:p>
        </p:txBody>
      </p:sp>
      <p:sp>
        <p:nvSpPr>
          <p:cNvPr id="3" name="Textplatzhalter 2"/>
          <p:cNvSpPr>
            <a:spLocks noGrp="1"/>
          </p:cNvSpPr>
          <p:nvPr>
            <p:ph type="body" sz="quarter" idx="11"/>
          </p:nvPr>
        </p:nvSpPr>
        <p:spPr>
          <a:xfrm>
            <a:off x="669752" y="2068599"/>
            <a:ext cx="11665296" cy="5616401"/>
          </a:xfrm>
        </p:spPr>
        <p:txBody>
          <a:bodyPr/>
          <a:lstStyle/>
          <a:p>
            <a:r>
              <a:rPr lang="de-DE" smtClean="0"/>
              <a:t>No change of contents</a:t>
            </a:r>
          </a:p>
          <a:p>
            <a:r>
              <a:rPr lang="de-DE" smtClean="0"/>
              <a:t>New structure:</a:t>
            </a:r>
          </a:p>
          <a:p>
            <a:pPr lvl="1">
              <a:spcBef>
                <a:spcPts val="1800"/>
              </a:spcBef>
            </a:pPr>
            <a:r>
              <a:rPr lang="de-DE" smtClean="0"/>
              <a:t>Like the standards within the framework</a:t>
            </a:r>
          </a:p>
          <a:p>
            <a:pPr lvl="1">
              <a:spcBef>
                <a:spcPts val="1800"/>
              </a:spcBef>
            </a:pPr>
            <a:r>
              <a:rPr lang="de-DE" smtClean="0"/>
              <a:t>Easier to go through</a:t>
            </a:r>
          </a:p>
          <a:p>
            <a:r>
              <a:rPr lang="de-DE"/>
              <a:t>Stronger emphasis on documented procedures and </a:t>
            </a:r>
            <a:r>
              <a:rPr lang="de-DE" smtClean="0"/>
              <a:t>plans</a:t>
            </a:r>
          </a:p>
          <a:p>
            <a:r>
              <a:rPr lang="de-DE" smtClean="0"/>
              <a:t>Clear labeling of the requirements</a:t>
            </a:r>
          </a:p>
          <a:p>
            <a:pPr lvl="1"/>
            <a:endParaRPr lang="de-DE"/>
          </a:p>
        </p:txBody>
      </p:sp>
    </p:spTree>
    <p:extLst>
      <p:ext uri="{BB962C8B-B14F-4D97-AF65-F5344CB8AC3E}">
        <p14:creationId xmlns:p14="http://schemas.microsoft.com/office/powerpoint/2010/main" val="105173489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idx="4294967295"/>
          </p:nvPr>
        </p:nvSpPr>
        <p:spPr>
          <a:xfrm>
            <a:off x="719999" y="719999"/>
            <a:ext cx="11761243" cy="1939530"/>
          </a:xfrm>
          <a:prstGeom prst="rect">
            <a:avLst/>
          </a:prstGeom>
        </p:spPr>
        <p:txBody>
          <a:bodyPr/>
          <a:lstStyle/>
          <a:p>
            <a:r>
              <a:rPr lang="de-DE" smtClean="0"/>
              <a:t>Overview</a:t>
            </a:r>
            <a:endParaRPr/>
          </a:p>
        </p:txBody>
      </p:sp>
      <p:sp>
        <p:nvSpPr>
          <p:cNvPr id="66" name="Shape 66"/>
          <p:cNvSpPr>
            <a:spLocks noGrp="1"/>
          </p:cNvSpPr>
          <p:nvPr>
            <p:ph type="body" idx="4294967295"/>
          </p:nvPr>
        </p:nvSpPr>
        <p:spPr>
          <a:xfrm>
            <a:off x="719999" y="2879999"/>
            <a:ext cx="11471033" cy="5983289"/>
          </a:xfrm>
          <a:prstGeom prst="rect">
            <a:avLst/>
          </a:prstGeom>
        </p:spPr>
        <p:txBody>
          <a:bodyPr>
            <a:normAutofit/>
          </a:bodyPr>
          <a:lstStyle/>
          <a:p>
            <a:r>
              <a:rPr lang="de-DE" sz="4000" smtClean="0"/>
              <a:t>Different Structure</a:t>
            </a:r>
          </a:p>
          <a:p>
            <a:r>
              <a:rPr lang="de-DE" sz="4000" smtClean="0"/>
              <a:t>Compliance Level</a:t>
            </a:r>
          </a:p>
          <a:p>
            <a:r>
              <a:rPr lang="de-DE" sz="4000" smtClean="0"/>
              <a:t>Old Guidelines vs new and common Requirements</a:t>
            </a:r>
            <a:endParaRPr sz="400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mtClean="0"/>
              <a:t>Structure</a:t>
            </a:r>
            <a:endParaRPr lang="de-D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9020" y="3796680"/>
            <a:ext cx="10146760" cy="3498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91238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621778" y="719999"/>
            <a:ext cx="11761243" cy="1939530"/>
          </a:xfrm>
          <a:prstGeom prst="rect">
            <a:avLst/>
          </a:prstGeom>
        </p:spPr>
        <p:txBody>
          <a:bodyPr>
            <a:normAutofit fontScale="90000"/>
          </a:bodyPr>
          <a:lstStyle/>
          <a:p>
            <a:r>
              <a:rPr lang="de-DE"/>
              <a:t>Compliance Level</a:t>
            </a:r>
            <a:br>
              <a:rPr lang="de-DE"/>
            </a:br>
            <a:endParaRPr lang="de-DE"/>
          </a:p>
        </p:txBody>
      </p:sp>
      <p:sp>
        <p:nvSpPr>
          <p:cNvPr id="3" name="Textplatzhalter 2"/>
          <p:cNvSpPr>
            <a:spLocks noGrp="1"/>
          </p:cNvSpPr>
          <p:nvPr>
            <p:ph type="body" sz="half" idx="4294967295"/>
          </p:nvPr>
        </p:nvSpPr>
        <p:spPr>
          <a:xfrm>
            <a:off x="707299" y="2867298"/>
            <a:ext cx="10691645" cy="4457773"/>
          </a:xfrm>
          <a:prstGeom prst="rect">
            <a:avLst/>
          </a:prstGeom>
        </p:spPr>
        <p:txBody>
          <a:bodyPr numCol="1">
            <a:normAutofit fontScale="25000" lnSpcReduction="20000"/>
          </a:bodyPr>
          <a:lstStyle/>
          <a:p>
            <a:r>
              <a:rPr lang="en-US" sz="12800" smtClean="0"/>
              <a:t>0 </a:t>
            </a:r>
            <a:r>
              <a:rPr lang="en-US" sz="12800"/>
              <a:t>– Not applicable</a:t>
            </a:r>
          </a:p>
          <a:p>
            <a:r>
              <a:rPr lang="en-US" sz="12800"/>
              <a:t>1 – The repository has not considered this yet</a:t>
            </a:r>
          </a:p>
          <a:p>
            <a:r>
              <a:rPr lang="en-US" sz="12800"/>
              <a:t>2 – The repository has a theoretical concept</a:t>
            </a:r>
          </a:p>
          <a:p>
            <a:r>
              <a:rPr lang="en-US" sz="12800"/>
              <a:t>3 – The repository is in the implementation phase</a:t>
            </a:r>
          </a:p>
          <a:p>
            <a:r>
              <a:rPr lang="en-US" sz="12800"/>
              <a:t>4 – The guideline has been fully implemented in the </a:t>
            </a:r>
            <a:r>
              <a:rPr lang="en-US" sz="12800" smtClean="0"/>
              <a:t>repository</a:t>
            </a:r>
          </a:p>
          <a:p>
            <a:endParaRPr lang="en-US"/>
          </a:p>
          <a:p>
            <a:pPr marL="0" indent="0" algn="just">
              <a:buNone/>
            </a:pPr>
            <a:r>
              <a:rPr lang="en-US" smtClean="0"/>
              <a:t>.</a:t>
            </a:r>
            <a:endParaRPr lang="de-DE"/>
          </a:p>
        </p:txBody>
      </p:sp>
    </p:spTree>
    <p:extLst>
      <p:ext uri="{BB962C8B-B14F-4D97-AF65-F5344CB8AC3E}">
        <p14:creationId xmlns:p14="http://schemas.microsoft.com/office/powerpoint/2010/main" val="67758144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idx="4294967295"/>
          </p:nvPr>
        </p:nvSpPr>
        <p:spPr>
          <a:xfrm>
            <a:off x="719999" y="719999"/>
            <a:ext cx="11761243" cy="1939530"/>
          </a:xfrm>
          <a:prstGeom prst="rect">
            <a:avLst/>
          </a:prstGeom>
        </p:spPr>
        <p:txBody>
          <a:bodyPr/>
          <a:lstStyle/>
          <a:p>
            <a:r>
              <a:rPr lang="de-DE" smtClean="0"/>
              <a:t>General remarks</a:t>
            </a:r>
            <a:endParaRPr/>
          </a:p>
        </p:txBody>
      </p:sp>
      <p:sp>
        <p:nvSpPr>
          <p:cNvPr id="69" name="Shape 69"/>
          <p:cNvSpPr>
            <a:spLocks noGrp="1"/>
          </p:cNvSpPr>
          <p:nvPr>
            <p:ph type="body" idx="4294967295"/>
          </p:nvPr>
        </p:nvSpPr>
        <p:spPr>
          <a:xfrm>
            <a:off x="719999" y="2879999"/>
            <a:ext cx="10464801" cy="5982446"/>
          </a:xfrm>
          <a:prstGeom prst="rect">
            <a:avLst/>
          </a:prstGeom>
        </p:spPr>
        <p:txBody>
          <a:bodyPr>
            <a:normAutofit fontScale="85000" lnSpcReduction="20000"/>
          </a:bodyPr>
          <a:lstStyle/>
          <a:p>
            <a:r>
              <a:rPr lang="de-DE" smtClean="0"/>
              <a:t>There is no one-to-one compare betweeen the guidelines/requirements</a:t>
            </a:r>
          </a:p>
          <a:p>
            <a:r>
              <a:rPr lang="de-DE" smtClean="0"/>
              <a:t>All aspects part of the DSA are also part of the new requirements</a:t>
            </a:r>
          </a:p>
          <a:p>
            <a:r>
              <a:rPr lang="de-DE" smtClean="0"/>
              <a:t>Some topics are emphazided within the new requirements </a:t>
            </a:r>
          </a:p>
          <a:p>
            <a:r>
              <a:rPr lang="de-DE" smtClean="0"/>
              <a:t>Different arrangement of guidelines and new weighting</a:t>
            </a:r>
          </a:p>
          <a:p>
            <a:r>
              <a:rPr lang="de-DE" smtClean="0"/>
              <a:t>No offical mapping, but personal impressions from a user perspective</a:t>
            </a:r>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4180117273"/>
              </p:ext>
            </p:extLst>
          </p:nvPr>
        </p:nvGraphicFramePr>
        <p:xfrm>
          <a:off x="417724" y="844352"/>
          <a:ext cx="12169351" cy="6229264"/>
        </p:xfrm>
        <a:graphic>
          <a:graphicData uri="http://schemas.openxmlformats.org/drawingml/2006/table">
            <a:tbl>
              <a:tblPr firstRow="1" bandRow="1">
                <a:tableStyleId>{5940675A-B579-460E-94D1-54222C63F5DA}</a:tableStyleId>
              </a:tblPr>
              <a:tblGrid>
                <a:gridCol w="720080"/>
                <a:gridCol w="5786044"/>
                <a:gridCol w="5663227"/>
              </a:tblGrid>
              <a:tr h="776129">
                <a:tc>
                  <a:txBody>
                    <a:bodyPr/>
                    <a:lstStyle/>
                    <a:p>
                      <a:r>
                        <a:rPr lang="de-DE" b="1" smtClean="0"/>
                        <a:t>No</a:t>
                      </a:r>
                      <a:endParaRPr lang="de-DE" b="1"/>
                    </a:p>
                  </a:txBody>
                  <a:tcPr/>
                </a:tc>
                <a:tc>
                  <a:txBody>
                    <a:bodyPr/>
                    <a:lstStyle/>
                    <a:p>
                      <a:r>
                        <a:rPr lang="de-DE" b="1" smtClean="0"/>
                        <a:t> DSA/WDS</a:t>
                      </a:r>
                      <a:endParaRPr lang="de-DE" b="1"/>
                    </a:p>
                  </a:txBody>
                  <a:tcPr/>
                </a:tc>
                <a:tc>
                  <a:txBody>
                    <a:bodyPr/>
                    <a:lstStyle/>
                    <a:p>
                      <a:r>
                        <a:rPr lang="de-DE" b="1" smtClean="0"/>
                        <a:t>DSA</a:t>
                      </a:r>
                      <a:endParaRPr lang="de-DE" b="1"/>
                    </a:p>
                  </a:txBody>
                  <a:tcPr/>
                </a:tc>
              </a:tr>
              <a:tr h="1009883">
                <a:tc>
                  <a:txBody>
                    <a:bodyPr/>
                    <a:lstStyle/>
                    <a:p>
                      <a:r>
                        <a:rPr lang="en-US" smtClean="0"/>
                        <a:t>0</a:t>
                      </a:r>
                      <a:endParaRPr lang="de-DE"/>
                    </a:p>
                  </a:txBody>
                  <a:tcPr/>
                </a:tc>
                <a:tc>
                  <a:txBody>
                    <a:bodyPr/>
                    <a:lstStyle/>
                    <a:p>
                      <a:pPr algn="l"/>
                      <a:r>
                        <a:rPr lang="en-US" smtClean="0"/>
                        <a:t>Brief Description of the Repository’s Designated Community</a:t>
                      </a:r>
                      <a:endParaRPr lang="de-DE"/>
                    </a:p>
                  </a:txBody>
                  <a:tcPr/>
                </a:tc>
                <a:tc>
                  <a:txBody>
                    <a:bodyPr/>
                    <a:lstStyle/>
                    <a:p>
                      <a:pPr algn="l"/>
                      <a:r>
                        <a:rPr lang="de-DE" smtClean="0"/>
                        <a:t> (0) Repository Context</a:t>
                      </a:r>
                      <a:endParaRPr lang="de-DE"/>
                    </a:p>
                  </a:txBody>
                  <a:tcPr/>
                </a:tc>
              </a:tr>
              <a:tr h="968532">
                <a:tc>
                  <a:txBody>
                    <a:bodyPr/>
                    <a:lstStyle/>
                    <a:p>
                      <a:r>
                        <a:rPr lang="de-DE" smtClean="0"/>
                        <a:t>1</a:t>
                      </a:r>
                      <a:endParaRPr lang="de-DE"/>
                    </a:p>
                  </a:txBody>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b="1" smtClean="0"/>
                        <a:t>I. Mission/Scope</a:t>
                      </a:r>
                    </a:p>
                    <a:p>
                      <a:pPr algn="l"/>
                      <a:r>
                        <a:rPr lang="en-US" smtClean="0"/>
                        <a:t>The repository has an explicit mission to provide access to and preserve data in its domain.</a:t>
                      </a:r>
                      <a:endParaRPr lang="de-DE"/>
                    </a:p>
                  </a:txBody>
                  <a:tcPr/>
                </a:tc>
                <a:tc>
                  <a:txBody>
                    <a:bodyPr/>
                    <a:lstStyle/>
                    <a:p>
                      <a:pPr algn="l"/>
                      <a:r>
                        <a:rPr lang="de-DE" smtClean="0"/>
                        <a:t>(4) </a:t>
                      </a:r>
                      <a:r>
                        <a:rPr lang="en-US" smtClean="0"/>
                        <a:t>The data repository has an explicit mission in the area of digital archiving and promulgates it. </a:t>
                      </a:r>
                      <a:endParaRPr lang="de-DE"/>
                    </a:p>
                  </a:txBody>
                  <a:tcPr/>
                </a:tc>
              </a:tr>
              <a:tr h="2497268">
                <a:tc>
                  <a:txBody>
                    <a:bodyPr/>
                    <a:lstStyle/>
                    <a:p>
                      <a:r>
                        <a:rPr lang="de-DE" smtClean="0"/>
                        <a:t>2</a:t>
                      </a:r>
                      <a:endParaRPr lang="de-DE"/>
                    </a:p>
                  </a:txBody>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b="1" smtClean="0"/>
                        <a:t>II. Licenses</a:t>
                      </a:r>
                    </a:p>
                    <a:p>
                      <a:pPr algn="l"/>
                      <a:r>
                        <a:rPr lang="en-US" smtClean="0"/>
                        <a:t>The repository maintains all applicable licenses covering data access and use and monitors compliance.</a:t>
                      </a:r>
                      <a:endParaRPr lang="de-DE"/>
                    </a:p>
                  </a:txBody>
                  <a:tcPr/>
                </a:tc>
                <a:tc>
                  <a:txBody>
                    <a:bodyPr/>
                    <a:lstStyle/>
                    <a:p>
                      <a:pPr algn="l"/>
                      <a:r>
                        <a:rPr lang="de-DE" smtClean="0"/>
                        <a:t>(9) </a:t>
                      </a:r>
                      <a:r>
                        <a:rPr lang="en-US" smtClean="0"/>
                        <a:t>The data repository assumes responsibility from the data producers for access and availability of the digital objects.</a:t>
                      </a:r>
                    </a:p>
                    <a:p>
                      <a:pPr algn="l"/>
                      <a:r>
                        <a:rPr lang="en-US" smtClean="0"/>
                        <a:t>(14) The data consumer complies with access regulations set by the data repository. </a:t>
                      </a:r>
                    </a:p>
                    <a:p>
                      <a:pPr algn="l"/>
                      <a:r>
                        <a:rPr lang="en-US" smtClean="0"/>
                        <a:t>(16) The data consumer respects the applicable licences of the data repository regarding the use of the research data. </a:t>
                      </a:r>
                    </a:p>
                    <a:p>
                      <a:pPr algn="l"/>
                      <a:endParaRPr lang="de-DE"/>
                    </a:p>
                  </a:txBody>
                  <a:tcPr/>
                </a:tc>
              </a:tr>
              <a:tr h="891881">
                <a:tc>
                  <a:txBody>
                    <a:bodyPr/>
                    <a:lstStyle/>
                    <a:p>
                      <a:r>
                        <a:rPr lang="de-DE" smtClean="0"/>
                        <a:t>3</a:t>
                      </a:r>
                      <a:endParaRPr lang="de-DE"/>
                    </a:p>
                  </a:txBody>
                  <a:tcPr/>
                </a:tc>
                <a:tc>
                  <a:txBody>
                    <a:bodyPr/>
                    <a:lstStyle/>
                    <a:p>
                      <a:pPr algn="l"/>
                      <a:r>
                        <a:rPr lang="en-US" b="1" smtClean="0"/>
                        <a:t>III. Continuity of access</a:t>
                      </a:r>
                    </a:p>
                    <a:p>
                      <a:pPr algn="l"/>
                      <a:r>
                        <a:rPr lang="en-US" smtClean="0"/>
                        <a:t>The repository has a continuity plan to ensure ongoing access to and preservation of its holdings.</a:t>
                      </a:r>
                      <a:endParaRPr lang="de-DE"/>
                    </a:p>
                  </a:txBody>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de-DE" smtClean="0"/>
                        <a:t>(4) </a:t>
                      </a:r>
                      <a:r>
                        <a:rPr lang="en-US" smtClean="0"/>
                        <a:t>The data repository has an explicit mission in the area of digital archiving and promulgates it. </a:t>
                      </a:r>
                      <a:endParaRPr lang="de-DE" smtClean="0"/>
                    </a:p>
                    <a:p>
                      <a:pPr algn="l"/>
                      <a:endParaRPr lang="de-DE"/>
                    </a:p>
                  </a:txBody>
                  <a:tcPr/>
                </a:tc>
              </a:tr>
            </a:tbl>
          </a:graphicData>
        </a:graphic>
      </p:graphicFrame>
    </p:spTree>
    <p:extLst>
      <p:ext uri="{BB962C8B-B14F-4D97-AF65-F5344CB8AC3E}">
        <p14:creationId xmlns:p14="http://schemas.microsoft.com/office/powerpoint/2010/main" val="357196627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elle 2"/>
              <p:cNvGraphicFramePr>
                <a:graphicFrameLocks noGrp="1"/>
              </p:cNvGraphicFramePr>
              <p:nvPr>
                <p:extLst>
                  <p:ext uri="{D42A27DB-BD31-4B8C-83A1-F6EECF244321}">
                    <p14:modId xmlns:p14="http://schemas.microsoft.com/office/powerpoint/2010/main" val="576350805"/>
                  </p:ext>
                </p:extLst>
              </p:nvPr>
            </p:nvGraphicFramePr>
            <p:xfrm>
              <a:off x="381720" y="484312"/>
              <a:ext cx="12025336" cy="7871832"/>
            </p:xfrm>
            <a:graphic>
              <a:graphicData uri="http://schemas.openxmlformats.org/drawingml/2006/table">
                <a:tbl>
                  <a:tblPr firstRow="1" bandRow="1">
                    <a:tableStyleId>{5940675A-B579-460E-94D1-54222C63F5DA}</a:tableStyleId>
                  </a:tblPr>
                  <a:tblGrid>
                    <a:gridCol w="1281539"/>
                    <a:gridCol w="5147590"/>
                    <a:gridCol w="5596207"/>
                  </a:tblGrid>
                  <a:tr h="648072">
                    <a:tc>
                      <a:txBody>
                        <a:bodyPr/>
                        <a:lstStyle/>
                        <a:p>
                          <a:r>
                            <a:rPr lang="de-DE" b="1" smtClean="0"/>
                            <a:t>No</a:t>
                          </a:r>
                          <a:endParaRPr lang="de-DE" b="1"/>
                        </a:p>
                      </a:txBody>
                      <a:tcPr/>
                    </a:tc>
                    <a:tc>
                      <a:txBody>
                        <a:bodyPr/>
                        <a:lstStyle/>
                        <a:p>
                          <a:pPr algn="l"/>
                          <a:r>
                            <a:rPr lang="de-DE" b="1" smtClean="0"/>
                            <a:t>DSA/WDS</a:t>
                          </a:r>
                          <a:endParaRPr lang="de-DE" b="1"/>
                        </a:p>
                      </a:txBody>
                      <a:tcPr/>
                    </a:tc>
                    <a:tc>
                      <a:txBody>
                        <a:bodyPr/>
                        <a:lstStyle/>
                        <a:p>
                          <a:pPr algn="l"/>
                          <a:r>
                            <a:rPr lang="de-DE" b="1" smtClean="0"/>
                            <a:t>DSA</a:t>
                          </a:r>
                          <a:endParaRPr lang="de-DE" b="1"/>
                        </a:p>
                      </a:txBody>
                      <a:tcPr/>
                    </a:tc>
                  </a:tr>
                  <a:tr h="419905">
                    <a:tc>
                      <a:txBody>
                        <a:bodyPr/>
                        <a:lstStyle/>
                        <a:p>
                          <a:r>
                            <a:rPr lang="de-DE" smtClean="0"/>
                            <a:t>4</a:t>
                          </a:r>
                          <a:endParaRPr lang="de-DE"/>
                        </a:p>
                      </a:txBody>
                      <a:tcPr/>
                    </a:tc>
                    <a:tc>
                      <a:txBody>
                        <a:bodyPr/>
                        <a:lstStyle/>
                        <a:p>
                          <a:pPr algn="l"/>
                          <a:r>
                            <a:rPr lang="en-US" b="1" smtClean="0"/>
                            <a:t>IV. Confidentiality/Ethics</a:t>
                          </a:r>
                        </a:p>
                        <a:p>
                          <a:pPr algn="l"/>
                          <a:r>
                            <a:rPr lang="en-US" smtClean="0"/>
                            <a:t>The repository ensures, to the extent possible, that data are created, curated, accessed, and used in compliance with disciplinary and ethical norms.</a:t>
                          </a:r>
                          <a:endParaRPr lang="de-DE"/>
                        </a:p>
                      </a:txBody>
                      <a:tcPr/>
                    </a:tc>
                    <a:tc>
                      <a:txBody>
                        <a:bodyPr/>
                        <a:lstStyle/>
                        <a:p>
                          <a:pPr algn="l"/>
                          <a:r>
                            <a:rPr lang="de-DE" smtClean="0"/>
                            <a:t>(5) </a:t>
                          </a:r>
                          <a:r>
                            <a:rPr lang="en-US" smtClean="0"/>
                            <a:t>The data repository uses due diligence to ensure compliance with legal regulations and contracts, including, when applicable, regulations governing the protection of human subjects.</a:t>
                          </a:r>
                        </a:p>
                        <a:p>
                          <a:pPr algn="l"/>
                          <a:r>
                            <a:rPr lang="en-US" smtClean="0"/>
                            <a:t>(15) The data consumer conforms to and agrees with any codes of conduct that are generally accepted in higher education and scientific research for the exchange and proper use of knowledge and information. </a:t>
                          </a:r>
                          <a:endParaRPr lang="de-DE"/>
                        </a:p>
                      </a:txBody>
                      <a:tcPr/>
                    </a:tc>
                  </a:tr>
                  <a:tr h="419905">
                    <a:tc>
                      <a:txBody>
                        <a:bodyPr/>
                        <a:lstStyle/>
                        <a:p>
                          <a:r>
                            <a:rPr lang="de-DE" smtClean="0"/>
                            <a:t>5</a:t>
                          </a:r>
                          <a:endParaRPr lang="de-DE"/>
                        </a:p>
                      </a:txBody>
                      <a:tcPr/>
                    </a:tc>
                    <a:tc>
                      <a:txBody>
                        <a:bodyPr/>
                        <a:lstStyle/>
                        <a:p>
                          <a:pPr algn="l"/>
                          <a:r>
                            <a:rPr lang="en-US" b="1" smtClean="0"/>
                            <a:t>V. Organizational infrastructure</a:t>
                          </a:r>
                        </a:p>
                        <a:p>
                          <a:pPr algn="l"/>
                          <a:r>
                            <a:rPr lang="en-US" smtClean="0"/>
                            <a:t>The repository has adequate funding and sufficient numbers of qualified staff managed through a clear system of governance to effectively carry out the mission.</a:t>
                          </a:r>
                          <a:endParaRPr lang="de-DE"/>
                        </a:p>
                      </a:txBody>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de-DE" b="0" i="1" smtClean="0">
                                  <a:latin typeface="Cambria Math"/>
                                </a:rPr>
                                <m:t>~</m:t>
                              </m:r>
                            </m:oMath>
                          </a14:m>
                          <a:r>
                            <a:rPr lang="de-DE" smtClean="0"/>
                            <a:t>(4) </a:t>
                          </a:r>
                          <a:r>
                            <a:rPr lang="en-US" smtClean="0"/>
                            <a:t>The data repository has an explicit mission in the area of digital archiving and promulgates it. </a:t>
                          </a:r>
                          <a:endParaRPr lang="de-DE" smtClean="0"/>
                        </a:p>
                        <a:p>
                          <a:pPr algn="l"/>
                          <a:r>
                            <a:rPr lang="de-DE" smtClean="0"/>
                            <a:t>~(8) </a:t>
                          </a:r>
                          <a:r>
                            <a:rPr lang="en-US" smtClean="0"/>
                            <a:t>Archiving takes place according to explicit workflows across the data life cycle.</a:t>
                          </a:r>
                          <a:endParaRPr lang="de-DE" smtClean="0"/>
                        </a:p>
                      </a:txBody>
                      <a:tcPr/>
                    </a:tc>
                  </a:tr>
                  <a:tr h="419905">
                    <a:tc>
                      <a:txBody>
                        <a:bodyPr/>
                        <a:lstStyle/>
                        <a:p>
                          <a:r>
                            <a:rPr lang="de-DE" smtClean="0"/>
                            <a:t>6</a:t>
                          </a:r>
                          <a:endParaRPr lang="de-DE"/>
                        </a:p>
                      </a:txBody>
                      <a:tcPr/>
                    </a:tc>
                    <a:tc>
                      <a:txBody>
                        <a:bodyPr/>
                        <a:lstStyle/>
                        <a:p>
                          <a:pPr algn="l"/>
                          <a:r>
                            <a:rPr lang="en-US" b="1" smtClean="0"/>
                            <a:t>VI. Expert guidance</a:t>
                          </a:r>
                        </a:p>
                        <a:p>
                          <a:pPr algn="l"/>
                          <a:r>
                            <a:rPr lang="en-US" smtClean="0"/>
                            <a:t>The repository adopts mechanism(s) to secure ongoing expert guidance and feedback (either in-house, or external, including scientific guidance, if relevant).</a:t>
                          </a:r>
                          <a:endParaRPr lang="de-DE"/>
                        </a:p>
                      </a:txBody>
                      <a:tcPr/>
                    </a:tc>
                    <a:tc>
                      <a:txBody>
                        <a:bodyPr/>
                        <a:lstStyle/>
                        <a:p>
                          <a:pPr algn="l"/>
                          <a:r>
                            <a:rPr lang="de-DE" smtClean="0"/>
                            <a:t>(5)</a:t>
                          </a:r>
                          <a:r>
                            <a:rPr lang="en-US" smtClean="0"/>
                            <a:t> The data repository uses due diligence to ensure compliance with legal regulations and contracts, including, when applicable, regulations governing the protection of human subjects.</a:t>
                          </a:r>
                          <a:endParaRPr lang="de-DE" smtClean="0"/>
                        </a:p>
                        <a:p>
                          <a:pPr algn="l"/>
                          <a:r>
                            <a:rPr lang="de-DE" smtClean="0"/>
                            <a:t>(13)</a:t>
                          </a:r>
                          <a:r>
                            <a:rPr lang="en-US" smtClean="0"/>
                            <a:t> The technical infrastructure explicitly supports the tasks and functions described in internationally accepted archival standards like OAIS.</a:t>
                          </a:r>
                          <a:endParaRPr lang="de-DE"/>
                        </a:p>
                      </a:txBody>
                      <a:tcPr/>
                    </a:tc>
                  </a:tr>
                  <a:tr h="419905">
                    <a:tc>
                      <a:txBody>
                        <a:bodyPr/>
                        <a:lstStyle/>
                        <a:p>
                          <a:pPr algn="l"/>
                          <a:r>
                            <a:rPr lang="de-DE" smtClean="0"/>
                            <a:t>7</a:t>
                          </a:r>
                          <a:endParaRPr lang="de-DE"/>
                        </a:p>
                      </a:txBody>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b="1" smtClean="0"/>
                            <a:t>VII. Data integrity and authenticity</a:t>
                          </a:r>
                        </a:p>
                        <a:p>
                          <a:pPr marL="0" marR="0" indent="0" algn="l" defTabSz="584200" rtl="0" eaLnBrk="1" fontAlgn="auto" latinLnBrk="0" hangingPunct="1">
                            <a:lnSpc>
                              <a:spcPct val="100000"/>
                            </a:lnSpc>
                            <a:spcBef>
                              <a:spcPts val="0"/>
                            </a:spcBef>
                            <a:spcAft>
                              <a:spcPts val="0"/>
                            </a:spcAft>
                            <a:buClrTx/>
                            <a:buSzTx/>
                            <a:buFontTx/>
                            <a:buNone/>
                            <a:tabLst/>
                            <a:defRPr/>
                          </a:pPr>
                          <a:r>
                            <a:rPr lang="en-US" smtClean="0"/>
                            <a:t>The repository guarantees the integrity and authenticity of the data.</a:t>
                          </a:r>
                          <a:endParaRPr lang="de-DE" smtClean="0"/>
                        </a:p>
                      </a:txBody>
                      <a:tcPr/>
                    </a:tc>
                    <a:tc>
                      <a:txBody>
                        <a:bodyPr/>
                        <a:lstStyle/>
                        <a:p>
                          <a:pPr algn="l"/>
                          <a:r>
                            <a:rPr lang="de-DE" smtClean="0"/>
                            <a:t>(11)</a:t>
                          </a:r>
                          <a:r>
                            <a:rPr lang="en-US" smtClean="0"/>
                            <a:t> The data repository ensures the integrity of the digital objects and the metadata.</a:t>
                          </a:r>
                          <a:endParaRPr lang="de-DE" smtClean="0"/>
                        </a:p>
                        <a:p>
                          <a:pPr algn="l"/>
                          <a:r>
                            <a:rPr lang="de-DE" smtClean="0"/>
                            <a:t>(12) </a:t>
                          </a:r>
                          <a:r>
                            <a:rPr lang="en-US" smtClean="0"/>
                            <a:t>The data repository ensures the authenticity of the digital objects and the metadata. </a:t>
                          </a:r>
                          <a:endParaRPr lang="de-DE"/>
                        </a:p>
                      </a:txBody>
                      <a:tcPr/>
                    </a:tc>
                  </a:tr>
                </a:tbl>
              </a:graphicData>
            </a:graphic>
          </p:graphicFrame>
        </mc:Choice>
        <mc:Fallback xmlns="">
          <p:graphicFrame>
            <p:nvGraphicFramePr>
              <p:cNvPr id="3" name="Tabelle 2"/>
              <p:cNvGraphicFramePr>
                <a:graphicFrameLocks noGrp="1"/>
              </p:cNvGraphicFramePr>
              <p:nvPr>
                <p:extLst>
                  <p:ext uri="{D42A27DB-BD31-4B8C-83A1-F6EECF244321}">
                    <p14:modId xmlns:p14="http://schemas.microsoft.com/office/powerpoint/2010/main" val="576350805"/>
                  </p:ext>
                </p:extLst>
              </p:nvPr>
            </p:nvGraphicFramePr>
            <p:xfrm>
              <a:off x="381720" y="484312"/>
              <a:ext cx="12025336" cy="7871832"/>
            </p:xfrm>
            <a:graphic>
              <a:graphicData uri="http://schemas.openxmlformats.org/drawingml/2006/table">
                <a:tbl>
                  <a:tblPr firstRow="1" bandRow="1">
                    <a:tableStyleId>{5940675A-B579-460E-94D1-54222C63F5DA}</a:tableStyleId>
                  </a:tblPr>
                  <a:tblGrid>
                    <a:gridCol w="1281539"/>
                    <a:gridCol w="5147590"/>
                    <a:gridCol w="5596207"/>
                  </a:tblGrid>
                  <a:tr h="648072">
                    <a:tc>
                      <a:txBody>
                        <a:bodyPr/>
                        <a:lstStyle/>
                        <a:p>
                          <a:r>
                            <a:rPr lang="de-DE" b="1" smtClean="0"/>
                            <a:t>No</a:t>
                          </a:r>
                          <a:endParaRPr lang="de-DE" b="1"/>
                        </a:p>
                      </a:txBody>
                      <a:tcPr/>
                    </a:tc>
                    <a:tc>
                      <a:txBody>
                        <a:bodyPr/>
                        <a:lstStyle/>
                        <a:p>
                          <a:pPr algn="l"/>
                          <a:r>
                            <a:rPr lang="de-DE" b="1" smtClean="0"/>
                            <a:t>DSA/WDS</a:t>
                          </a:r>
                          <a:endParaRPr lang="de-DE" b="1"/>
                        </a:p>
                      </a:txBody>
                      <a:tcPr/>
                    </a:tc>
                    <a:tc>
                      <a:txBody>
                        <a:bodyPr/>
                        <a:lstStyle/>
                        <a:p>
                          <a:pPr algn="l"/>
                          <a:r>
                            <a:rPr lang="de-DE" b="1" smtClean="0"/>
                            <a:t>DSA</a:t>
                          </a:r>
                          <a:endParaRPr lang="de-DE" b="1"/>
                        </a:p>
                      </a:txBody>
                      <a:tcPr/>
                    </a:tc>
                  </a:tr>
                  <a:tr h="2560320">
                    <a:tc>
                      <a:txBody>
                        <a:bodyPr/>
                        <a:lstStyle/>
                        <a:p>
                          <a:r>
                            <a:rPr lang="de-DE" smtClean="0"/>
                            <a:t>4</a:t>
                          </a:r>
                          <a:endParaRPr lang="de-DE"/>
                        </a:p>
                      </a:txBody>
                      <a:tcPr/>
                    </a:tc>
                    <a:tc>
                      <a:txBody>
                        <a:bodyPr/>
                        <a:lstStyle/>
                        <a:p>
                          <a:pPr algn="l"/>
                          <a:r>
                            <a:rPr lang="en-US" b="1" smtClean="0"/>
                            <a:t>IV. Confidentiality/Ethics</a:t>
                          </a:r>
                        </a:p>
                        <a:p>
                          <a:pPr algn="l"/>
                          <a:r>
                            <a:rPr lang="en-US" smtClean="0"/>
                            <a:t>The </a:t>
                          </a:r>
                          <a:r>
                            <a:rPr lang="en-US" smtClean="0"/>
                            <a:t>repository ensures, to the extent possible, that data are created, curated, accessed, and used in compliance with disciplinary and ethical norms.</a:t>
                          </a:r>
                          <a:endParaRPr lang="de-DE"/>
                        </a:p>
                      </a:txBody>
                      <a:tcPr/>
                    </a:tc>
                    <a:tc>
                      <a:txBody>
                        <a:bodyPr/>
                        <a:lstStyle/>
                        <a:p>
                          <a:pPr algn="l"/>
                          <a:r>
                            <a:rPr lang="de-DE" smtClean="0"/>
                            <a:t>(5) </a:t>
                          </a:r>
                          <a:r>
                            <a:rPr lang="en-US" smtClean="0"/>
                            <a:t>The data repository uses due diligence to ensure compliance with legal regulations and contracts, including, when applicable, regulations governing the protection of human subjects.</a:t>
                          </a:r>
                        </a:p>
                        <a:p>
                          <a:pPr algn="l"/>
                          <a:r>
                            <a:rPr lang="en-US" smtClean="0"/>
                            <a:t>(15) The data consumer conforms to and agrees with any codes of conduct that are generally accepted in higher education and scientific research for the exchange and proper use of knowledge and information. </a:t>
                          </a:r>
                          <a:endParaRPr lang="de-DE"/>
                        </a:p>
                      </a:txBody>
                      <a:tcPr/>
                    </a:tc>
                  </a:tr>
                  <a:tr h="1463040">
                    <a:tc>
                      <a:txBody>
                        <a:bodyPr/>
                        <a:lstStyle/>
                        <a:p>
                          <a:r>
                            <a:rPr lang="de-DE" smtClean="0"/>
                            <a:t>5</a:t>
                          </a:r>
                          <a:endParaRPr lang="de-DE"/>
                        </a:p>
                      </a:txBody>
                      <a:tcPr/>
                    </a:tc>
                    <a:tc>
                      <a:txBody>
                        <a:bodyPr/>
                        <a:lstStyle/>
                        <a:p>
                          <a:pPr algn="l"/>
                          <a:r>
                            <a:rPr lang="en-US" b="1" smtClean="0"/>
                            <a:t>V. Organizational infrastructure</a:t>
                          </a:r>
                        </a:p>
                        <a:p>
                          <a:pPr algn="l"/>
                          <a:r>
                            <a:rPr lang="en-US" smtClean="0"/>
                            <a:t>The </a:t>
                          </a:r>
                          <a:r>
                            <a:rPr lang="en-US" smtClean="0"/>
                            <a:t>repository has adequate funding and sufficient numbers of qualified staff managed through a clear system of governance to effectively carry out the mission.</a:t>
                          </a:r>
                          <a:endParaRPr lang="de-DE"/>
                        </a:p>
                      </a:txBody>
                      <a:tcPr/>
                    </a:tc>
                    <a:tc>
                      <a:txBody>
                        <a:bodyPr/>
                        <a:lstStyle/>
                        <a:p>
                          <a:endParaRPr lang="de-DE"/>
                        </a:p>
                      </a:txBody>
                      <a:tcPr>
                        <a:blipFill rotWithShape="1">
                          <a:blip r:embed="rId3"/>
                          <a:stretch>
                            <a:fillRect l="-114924" t="-221667" r="-109" b="-225417"/>
                          </a:stretch>
                        </a:blipFill>
                      </a:tcPr>
                    </a:tc>
                  </a:tr>
                  <a:tr h="2011680">
                    <a:tc>
                      <a:txBody>
                        <a:bodyPr/>
                        <a:lstStyle/>
                        <a:p>
                          <a:r>
                            <a:rPr lang="de-DE" smtClean="0"/>
                            <a:t>6</a:t>
                          </a:r>
                          <a:endParaRPr lang="de-DE"/>
                        </a:p>
                      </a:txBody>
                      <a:tcPr/>
                    </a:tc>
                    <a:tc>
                      <a:txBody>
                        <a:bodyPr/>
                        <a:lstStyle/>
                        <a:p>
                          <a:pPr algn="l"/>
                          <a:r>
                            <a:rPr lang="en-US" b="1" smtClean="0"/>
                            <a:t>VI. Expert guidance</a:t>
                          </a:r>
                        </a:p>
                        <a:p>
                          <a:pPr algn="l"/>
                          <a:r>
                            <a:rPr lang="en-US" smtClean="0"/>
                            <a:t>The </a:t>
                          </a:r>
                          <a:r>
                            <a:rPr lang="en-US" smtClean="0"/>
                            <a:t>repository adopts mechanism(s) to secure ongoing expert guidance and feedback (either in-house, or external, including scientific guidance, if relevant).</a:t>
                          </a:r>
                          <a:endParaRPr lang="de-DE"/>
                        </a:p>
                      </a:txBody>
                      <a:tcPr/>
                    </a:tc>
                    <a:tc>
                      <a:txBody>
                        <a:bodyPr/>
                        <a:lstStyle/>
                        <a:p>
                          <a:pPr algn="l"/>
                          <a:r>
                            <a:rPr lang="de-DE" smtClean="0"/>
                            <a:t>(5)</a:t>
                          </a:r>
                          <a:r>
                            <a:rPr lang="en-US" smtClean="0"/>
                            <a:t> The data repository uses due diligence to ensure compliance with legal regulations and contracts, including, when applicable, regulations governing the protection of human subjects.</a:t>
                          </a:r>
                          <a:endParaRPr lang="de-DE" smtClean="0"/>
                        </a:p>
                        <a:p>
                          <a:pPr algn="l"/>
                          <a:r>
                            <a:rPr lang="de-DE" smtClean="0"/>
                            <a:t>(13)</a:t>
                          </a:r>
                          <a:r>
                            <a:rPr lang="en-US" smtClean="0"/>
                            <a:t> The technical infrastructure explicitly supports the tasks and functions described in internationally accepted archival standards like OAIS.</a:t>
                          </a:r>
                          <a:endParaRPr lang="de-DE"/>
                        </a:p>
                      </a:txBody>
                      <a:tcPr/>
                    </a:tc>
                  </a:tr>
                  <a:tr h="1188720">
                    <a:tc>
                      <a:txBody>
                        <a:bodyPr/>
                        <a:lstStyle/>
                        <a:p>
                          <a:pPr algn="l"/>
                          <a:r>
                            <a:rPr lang="de-DE" smtClean="0"/>
                            <a:t>7</a:t>
                          </a:r>
                          <a:endParaRPr lang="de-DE"/>
                        </a:p>
                      </a:txBody>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b="1" smtClean="0"/>
                            <a:t>VII. Data integrity and authenticity</a:t>
                          </a:r>
                        </a:p>
                        <a:p>
                          <a:pPr marL="0" marR="0" indent="0" algn="l" defTabSz="584200" rtl="0" eaLnBrk="1" fontAlgn="auto" latinLnBrk="0" hangingPunct="1">
                            <a:lnSpc>
                              <a:spcPct val="100000"/>
                            </a:lnSpc>
                            <a:spcBef>
                              <a:spcPts val="0"/>
                            </a:spcBef>
                            <a:spcAft>
                              <a:spcPts val="0"/>
                            </a:spcAft>
                            <a:buClrTx/>
                            <a:buSzTx/>
                            <a:buFontTx/>
                            <a:buNone/>
                            <a:tabLst/>
                            <a:defRPr/>
                          </a:pPr>
                          <a:r>
                            <a:rPr lang="en-US" smtClean="0"/>
                            <a:t>The </a:t>
                          </a:r>
                          <a:r>
                            <a:rPr lang="en-US" smtClean="0"/>
                            <a:t>repository guarantees the integrity and authenticity of the data.</a:t>
                          </a:r>
                          <a:endParaRPr lang="de-DE" smtClean="0"/>
                        </a:p>
                      </a:txBody>
                      <a:tcPr/>
                    </a:tc>
                    <a:tc>
                      <a:txBody>
                        <a:bodyPr/>
                        <a:lstStyle/>
                        <a:p>
                          <a:pPr algn="l"/>
                          <a:r>
                            <a:rPr lang="de-DE" smtClean="0"/>
                            <a:t>(11)</a:t>
                          </a:r>
                          <a:r>
                            <a:rPr lang="en-US" smtClean="0"/>
                            <a:t> The data repository ensures the integrity of the digital objects and the metadata.</a:t>
                          </a:r>
                          <a:endParaRPr lang="de-DE" smtClean="0"/>
                        </a:p>
                        <a:p>
                          <a:pPr algn="l"/>
                          <a:r>
                            <a:rPr lang="de-DE" smtClean="0"/>
                            <a:t>(12) </a:t>
                          </a:r>
                          <a:r>
                            <a:rPr lang="en-US" smtClean="0"/>
                            <a:t>The data repository ensures the authenticity of the digital objects and the metadata. </a:t>
                          </a:r>
                          <a:endParaRPr lang="de-DE"/>
                        </a:p>
                      </a:txBody>
                      <a:tcPr/>
                    </a:tc>
                  </a:tr>
                </a:tbl>
              </a:graphicData>
            </a:graphic>
          </p:graphicFrame>
        </mc:Fallback>
      </mc:AlternateContent>
    </p:spTree>
    <p:extLst>
      <p:ext uri="{BB962C8B-B14F-4D97-AF65-F5344CB8AC3E}">
        <p14:creationId xmlns:p14="http://schemas.microsoft.com/office/powerpoint/2010/main" val="313180748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2705616747"/>
              </p:ext>
            </p:extLst>
          </p:nvPr>
        </p:nvGraphicFramePr>
        <p:xfrm>
          <a:off x="669752" y="556320"/>
          <a:ext cx="11521280" cy="6900341"/>
        </p:xfrm>
        <a:graphic>
          <a:graphicData uri="http://schemas.openxmlformats.org/drawingml/2006/table">
            <a:tbl>
              <a:tblPr firstRow="1" bandRow="1">
                <a:tableStyleId>{5940675A-B579-460E-94D1-54222C63F5DA}</a:tableStyleId>
              </a:tblPr>
              <a:tblGrid>
                <a:gridCol w="968212"/>
                <a:gridCol w="4261843"/>
                <a:gridCol w="6291225"/>
              </a:tblGrid>
              <a:tr h="865301">
                <a:tc>
                  <a:txBody>
                    <a:bodyPr/>
                    <a:lstStyle/>
                    <a:p>
                      <a:pPr algn="l"/>
                      <a:r>
                        <a:rPr lang="de-DE" b="1" smtClean="0"/>
                        <a:t>No</a:t>
                      </a:r>
                      <a:endParaRPr lang="de-DE" b="1"/>
                    </a:p>
                  </a:txBody>
                  <a:tcPr/>
                </a:tc>
                <a:tc>
                  <a:txBody>
                    <a:bodyPr/>
                    <a:lstStyle/>
                    <a:p>
                      <a:pPr algn="l"/>
                      <a:r>
                        <a:rPr lang="de-DE" b="1" smtClean="0"/>
                        <a:t>DSA/WDS</a:t>
                      </a:r>
                      <a:endParaRPr lang="de-DE" b="1"/>
                    </a:p>
                  </a:txBody>
                  <a:tcPr/>
                </a:tc>
                <a:tc>
                  <a:txBody>
                    <a:bodyPr/>
                    <a:lstStyle/>
                    <a:p>
                      <a:pPr algn="l"/>
                      <a:r>
                        <a:rPr lang="de-DE" b="1" smtClean="0"/>
                        <a:t>DSA</a:t>
                      </a:r>
                      <a:endParaRPr lang="de-DE" b="1"/>
                    </a:p>
                  </a:txBody>
                  <a:tcPr/>
                </a:tc>
              </a:tr>
              <a:tr h="865301">
                <a:tc>
                  <a:txBody>
                    <a:bodyPr/>
                    <a:lstStyle/>
                    <a:p>
                      <a:pPr algn="l"/>
                      <a:r>
                        <a:rPr lang="de-DE" smtClean="0"/>
                        <a:t>8</a:t>
                      </a:r>
                      <a:endParaRPr lang="de-DE"/>
                    </a:p>
                  </a:txBody>
                  <a:tcPr/>
                </a:tc>
                <a:tc>
                  <a:txBody>
                    <a:bodyPr/>
                    <a:lstStyle/>
                    <a:p>
                      <a:pPr algn="l"/>
                      <a:r>
                        <a:rPr lang="en-US" b="1" smtClean="0"/>
                        <a:t>VIII. Appraisal</a:t>
                      </a:r>
                    </a:p>
                    <a:p>
                      <a:pPr algn="l"/>
                      <a:r>
                        <a:rPr lang="en-US" smtClean="0"/>
                        <a:t>The repository accepts data and metadata based on defined criteria to ensure relevance and understandability for data users.</a:t>
                      </a:r>
                      <a:endParaRPr lang="de-DE"/>
                    </a:p>
                  </a:txBody>
                  <a:tcPr/>
                </a:tc>
                <a:tc>
                  <a:txBody>
                    <a:bodyPr/>
                    <a:lstStyle/>
                    <a:p>
                      <a:pPr algn="l"/>
                      <a:r>
                        <a:rPr lang="de-DE" smtClean="0"/>
                        <a:t>~(2)</a:t>
                      </a:r>
                      <a:r>
                        <a:rPr lang="en-US" smtClean="0"/>
                        <a:t> The data producer provides the research data in formats recommended by the data repository.</a:t>
                      </a:r>
                      <a:endParaRPr lang="de-DE" smtClean="0"/>
                    </a:p>
                    <a:p>
                      <a:pPr algn="l"/>
                      <a:r>
                        <a:rPr lang="de-DE" smtClean="0"/>
                        <a:t>~(3)</a:t>
                      </a:r>
                      <a:r>
                        <a:rPr lang="en-US" smtClean="0"/>
                        <a:t> The data producer provides the research data together with the metadata requested by the data repository.</a:t>
                      </a:r>
                      <a:endParaRPr lang="de-DE" smtClean="0"/>
                    </a:p>
                    <a:p>
                      <a:pPr algn="l"/>
                      <a:r>
                        <a:rPr lang="de-DE" smtClean="0"/>
                        <a:t>~(6)</a:t>
                      </a:r>
                      <a:r>
                        <a:rPr lang="en-US" smtClean="0"/>
                        <a:t> The data repository applies documented processes and procedures for managing data storage.</a:t>
                      </a:r>
                      <a:endParaRPr lang="de-DE" smtClean="0"/>
                    </a:p>
                    <a:p>
                      <a:pPr algn="l"/>
                      <a:r>
                        <a:rPr lang="de-DE" smtClean="0"/>
                        <a:t>~(8) </a:t>
                      </a:r>
                      <a:r>
                        <a:rPr lang="en-US" smtClean="0"/>
                        <a:t>Archiving takes place according to explicit workflows across the data life cycle.</a:t>
                      </a:r>
                      <a:endParaRPr lang="de-DE" smtClean="0"/>
                    </a:p>
                    <a:p>
                      <a:pPr algn="l"/>
                      <a:endParaRPr lang="de-DE"/>
                    </a:p>
                  </a:txBody>
                  <a:tcPr/>
                </a:tc>
              </a:tr>
              <a:tr h="865301">
                <a:tc>
                  <a:txBody>
                    <a:bodyPr/>
                    <a:lstStyle/>
                    <a:p>
                      <a:pPr algn="l"/>
                      <a:r>
                        <a:rPr lang="de-DE" smtClean="0"/>
                        <a:t>9</a:t>
                      </a:r>
                      <a:endParaRPr lang="de-DE"/>
                    </a:p>
                  </a:txBody>
                  <a:tcPr/>
                </a:tc>
                <a:tc>
                  <a:txBody>
                    <a:bodyPr/>
                    <a:lstStyle/>
                    <a:p>
                      <a:pPr algn="l"/>
                      <a:r>
                        <a:rPr lang="en-US" b="1" smtClean="0"/>
                        <a:t>IX. Documented storage procedures</a:t>
                      </a:r>
                    </a:p>
                    <a:p>
                      <a:pPr algn="l"/>
                      <a:r>
                        <a:rPr lang="en-US" smtClean="0"/>
                        <a:t>The repository applies documented processes and procedures in managing archival storage of the data.</a:t>
                      </a:r>
                      <a:endParaRPr lang="de-DE"/>
                    </a:p>
                  </a:txBody>
                  <a:tcPr/>
                </a:tc>
                <a:tc>
                  <a:txBody>
                    <a:bodyPr/>
                    <a:lstStyle/>
                    <a:p>
                      <a:pPr algn="l"/>
                      <a:r>
                        <a:rPr lang="de-DE" smtClean="0"/>
                        <a:t>(6)</a:t>
                      </a:r>
                      <a:r>
                        <a:rPr lang="en-US" smtClean="0"/>
                        <a:t> The data repository applies documented processes and procedures for managing data storage.</a:t>
                      </a:r>
                      <a:endParaRPr lang="de-DE"/>
                    </a:p>
                  </a:txBody>
                  <a:tcPr/>
                </a:tc>
              </a:tr>
              <a:tr h="865301">
                <a:tc>
                  <a:txBody>
                    <a:bodyPr/>
                    <a:lstStyle/>
                    <a:p>
                      <a:pPr algn="l"/>
                      <a:r>
                        <a:rPr lang="de-DE" smtClean="0"/>
                        <a:t>10</a:t>
                      </a:r>
                      <a:endParaRPr lang="de-DE"/>
                    </a:p>
                  </a:txBody>
                  <a:tcPr/>
                </a:tc>
                <a:tc>
                  <a:txBody>
                    <a:bodyPr/>
                    <a:lstStyle/>
                    <a:p>
                      <a:pPr algn="l"/>
                      <a:r>
                        <a:rPr lang="en-US" b="1" smtClean="0"/>
                        <a:t>X. Preservation plan</a:t>
                      </a:r>
                    </a:p>
                    <a:p>
                      <a:pPr algn="l"/>
                      <a:r>
                        <a:rPr lang="en-US" smtClean="0"/>
                        <a:t>The repository assumes responsibility for long-term preservation and manages this function in a planned and documented way.</a:t>
                      </a:r>
                      <a:endParaRPr lang="de-DE"/>
                    </a:p>
                  </a:txBody>
                  <a:tcPr/>
                </a:tc>
                <a:tc>
                  <a:txBody>
                    <a:bodyPr/>
                    <a:lstStyle/>
                    <a:p>
                      <a:pPr algn="l"/>
                      <a:r>
                        <a:rPr lang="de-DE" smtClean="0"/>
                        <a:t>(1) </a:t>
                      </a:r>
                      <a:r>
                        <a:rPr lang="en-US" smtClean="0"/>
                        <a:t>The data producer deposits the research data in a data repository with sufficient information for others to assess the scientific and scholarly quality of the research data and compliance with disciplinary and ethical norms. </a:t>
                      </a:r>
                      <a:endParaRPr lang="de-DE" smtClean="0"/>
                    </a:p>
                    <a:p>
                      <a:pPr algn="l"/>
                      <a:r>
                        <a:rPr lang="de-DE" smtClean="0"/>
                        <a:t>(5)</a:t>
                      </a:r>
                      <a:r>
                        <a:rPr lang="en-US" smtClean="0"/>
                        <a:t> The data repository uses due diligence to ensure compliance with legal regulations and contracts, including, when applicable, regulations governing the protection of human subjects.</a:t>
                      </a:r>
                      <a:endParaRPr lang="de-DE"/>
                    </a:p>
                  </a:txBody>
                  <a:tcPr/>
                </a:tc>
              </a:tr>
            </a:tbl>
          </a:graphicData>
        </a:graphic>
      </p:graphicFrame>
    </p:spTree>
    <p:extLst>
      <p:ext uri="{BB962C8B-B14F-4D97-AF65-F5344CB8AC3E}">
        <p14:creationId xmlns:p14="http://schemas.microsoft.com/office/powerpoint/2010/main" val="277358766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2072024293"/>
              </p:ext>
            </p:extLst>
          </p:nvPr>
        </p:nvGraphicFramePr>
        <p:xfrm>
          <a:off x="957784" y="628328"/>
          <a:ext cx="10945216" cy="7251184"/>
        </p:xfrm>
        <a:graphic>
          <a:graphicData uri="http://schemas.openxmlformats.org/drawingml/2006/table">
            <a:tbl>
              <a:tblPr firstRow="1" bandRow="1">
                <a:tableStyleId>{5940675A-B579-460E-94D1-54222C63F5DA}</a:tableStyleId>
              </a:tblPr>
              <a:tblGrid>
                <a:gridCol w="919801"/>
                <a:gridCol w="4270059"/>
                <a:gridCol w="5755356"/>
              </a:tblGrid>
              <a:tr h="576064">
                <a:tc>
                  <a:txBody>
                    <a:bodyPr/>
                    <a:lstStyle/>
                    <a:p>
                      <a:pPr algn="l"/>
                      <a:r>
                        <a:rPr lang="de-DE" b="1" smtClean="0"/>
                        <a:t>No</a:t>
                      </a:r>
                      <a:endParaRPr lang="de-DE" b="1"/>
                    </a:p>
                  </a:txBody>
                  <a:tcPr/>
                </a:tc>
                <a:tc>
                  <a:txBody>
                    <a:bodyPr/>
                    <a:lstStyle/>
                    <a:p>
                      <a:pPr algn="l"/>
                      <a:r>
                        <a:rPr lang="de-DE" b="1" smtClean="0"/>
                        <a:t>DSA/WDS</a:t>
                      </a:r>
                      <a:endParaRPr lang="de-DE" b="1"/>
                    </a:p>
                  </a:txBody>
                  <a:tcPr/>
                </a:tc>
                <a:tc>
                  <a:txBody>
                    <a:bodyPr/>
                    <a:lstStyle/>
                    <a:p>
                      <a:pPr algn="l"/>
                      <a:r>
                        <a:rPr lang="de-DE" b="1" smtClean="0"/>
                        <a:t>DSA</a:t>
                      </a:r>
                      <a:endParaRPr lang="de-DE" b="1"/>
                    </a:p>
                  </a:txBody>
                  <a:tcPr/>
                </a:tc>
              </a:tr>
              <a:tr h="865301">
                <a:tc>
                  <a:txBody>
                    <a:bodyPr/>
                    <a:lstStyle/>
                    <a:p>
                      <a:pPr algn="l"/>
                      <a:r>
                        <a:rPr lang="de-DE" smtClean="0"/>
                        <a:t>11</a:t>
                      </a:r>
                      <a:endParaRPr lang="de-DE"/>
                    </a:p>
                  </a:txBody>
                  <a:tcPr/>
                </a:tc>
                <a:tc>
                  <a:txBody>
                    <a:bodyPr/>
                    <a:lstStyle/>
                    <a:p>
                      <a:pPr algn="l"/>
                      <a:r>
                        <a:rPr lang="en-US" b="1" smtClean="0"/>
                        <a:t>XI. Data quality</a:t>
                      </a:r>
                    </a:p>
                    <a:p>
                      <a:pPr algn="l"/>
                      <a:r>
                        <a:rPr lang="en-US" smtClean="0"/>
                        <a:t>The repository has appropriate expertise to address technical data and metadata quality and ensures that sufficient information is available for end users to make quality-related evaluations.</a:t>
                      </a:r>
                      <a:endParaRPr lang="de-DE"/>
                    </a:p>
                  </a:txBody>
                  <a:tcPr/>
                </a:tc>
                <a:tc>
                  <a:txBody>
                    <a:bodyPr/>
                    <a:lstStyle/>
                    <a:p>
                      <a:pPr marL="342900" marR="0" indent="-342900" algn="l" defTabSz="584200" rtl="0" eaLnBrk="1" fontAlgn="auto" latinLnBrk="0" hangingPunct="1">
                        <a:lnSpc>
                          <a:spcPct val="100000"/>
                        </a:lnSpc>
                        <a:spcBef>
                          <a:spcPts val="0"/>
                        </a:spcBef>
                        <a:spcAft>
                          <a:spcPts val="0"/>
                        </a:spcAft>
                        <a:buClrTx/>
                        <a:buSzTx/>
                        <a:buFontTx/>
                        <a:buAutoNum type="arabicParenBoth"/>
                        <a:tabLst/>
                        <a:defRPr/>
                      </a:pPr>
                      <a:r>
                        <a:rPr lang="en-US" smtClean="0"/>
                        <a:t>The data producer deposits the research data in a data repository with sufficient information for others to assess the scientific and scholarly quality of the research data and compliance with disciplinary and ethical norms. </a:t>
                      </a:r>
                    </a:p>
                    <a:p>
                      <a:pPr marL="0" marR="0" indent="0" algn="l" defTabSz="584200" rtl="0" eaLnBrk="1" fontAlgn="auto" latinLnBrk="0" hangingPunct="1">
                        <a:lnSpc>
                          <a:spcPct val="100000"/>
                        </a:lnSpc>
                        <a:spcBef>
                          <a:spcPts val="0"/>
                        </a:spcBef>
                        <a:spcAft>
                          <a:spcPts val="0"/>
                        </a:spcAft>
                        <a:buClrTx/>
                        <a:buSzTx/>
                        <a:buFontTx/>
                        <a:buNone/>
                        <a:tabLst/>
                        <a:defRPr/>
                      </a:pPr>
                      <a:r>
                        <a:rPr lang="en-US" smtClean="0"/>
                        <a:t>(3) The data producer provides the data together with the metadata requested by the data repository. </a:t>
                      </a:r>
                    </a:p>
                    <a:p>
                      <a:pPr marL="0" marR="0" indent="0" algn="l" defTabSz="584200" rtl="0" eaLnBrk="1" fontAlgn="auto" latinLnBrk="0" hangingPunct="1">
                        <a:lnSpc>
                          <a:spcPct val="100000"/>
                        </a:lnSpc>
                        <a:spcBef>
                          <a:spcPts val="0"/>
                        </a:spcBef>
                        <a:spcAft>
                          <a:spcPts val="0"/>
                        </a:spcAft>
                        <a:buClrTx/>
                        <a:buSzTx/>
                        <a:buFontTx/>
                        <a:buNone/>
                        <a:tabLst/>
                        <a:defRPr/>
                      </a:pPr>
                      <a:r>
                        <a:rPr lang="de-DE" smtClean="0"/>
                        <a:t>(10)</a:t>
                      </a:r>
                      <a:r>
                        <a:rPr lang="en-US" smtClean="0"/>
                        <a:t> The data repository enables the users to utilize the research data and refer to them. </a:t>
                      </a:r>
                      <a:endParaRPr lang="de-DE" smtClean="0"/>
                    </a:p>
                  </a:txBody>
                  <a:tcPr/>
                </a:tc>
              </a:tr>
              <a:tr h="865301">
                <a:tc>
                  <a:txBody>
                    <a:bodyPr/>
                    <a:lstStyle/>
                    <a:p>
                      <a:pPr algn="l"/>
                      <a:r>
                        <a:rPr lang="de-DE" smtClean="0"/>
                        <a:t>12</a:t>
                      </a:r>
                      <a:endParaRPr lang="de-DE"/>
                    </a:p>
                  </a:txBody>
                  <a:tcPr/>
                </a:tc>
                <a:tc>
                  <a:txBody>
                    <a:bodyPr/>
                    <a:lstStyle/>
                    <a:p>
                      <a:pPr algn="l"/>
                      <a:r>
                        <a:rPr lang="en-US" b="1" smtClean="0"/>
                        <a:t>XII. Workflows</a:t>
                      </a:r>
                    </a:p>
                    <a:p>
                      <a:pPr algn="l"/>
                      <a:r>
                        <a:rPr lang="en-US" smtClean="0"/>
                        <a:t>Archiving takes place according to defined workflows from ingest to dissemination.</a:t>
                      </a:r>
                      <a:endParaRPr lang="de-DE"/>
                    </a:p>
                  </a:txBody>
                  <a:tcPr/>
                </a:tc>
                <a:tc>
                  <a:txBody>
                    <a:bodyPr/>
                    <a:lstStyle/>
                    <a:p>
                      <a:pPr algn="l"/>
                      <a:r>
                        <a:rPr lang="de-DE" smtClean="0"/>
                        <a:t>(8)</a:t>
                      </a:r>
                      <a:r>
                        <a:rPr lang="en-US" smtClean="0"/>
                        <a:t> Archiving takes place according to explicit workflows across the data life cycle.</a:t>
                      </a:r>
                      <a:endParaRPr lang="de-DE"/>
                    </a:p>
                  </a:txBody>
                  <a:tcPr/>
                </a:tc>
              </a:tr>
              <a:tr h="865301">
                <a:tc>
                  <a:txBody>
                    <a:bodyPr/>
                    <a:lstStyle/>
                    <a:p>
                      <a:pPr algn="l"/>
                      <a:r>
                        <a:rPr lang="de-DE" smtClean="0"/>
                        <a:t>13</a:t>
                      </a:r>
                      <a:endParaRPr lang="de-DE"/>
                    </a:p>
                  </a:txBody>
                  <a:tcPr/>
                </a:tc>
                <a:tc>
                  <a:txBody>
                    <a:bodyPr/>
                    <a:lstStyle/>
                    <a:p>
                      <a:pPr algn="l"/>
                      <a:r>
                        <a:rPr lang="en-US" b="1" smtClean="0"/>
                        <a:t>XIII. Data discovery and identification</a:t>
                      </a:r>
                    </a:p>
                    <a:p>
                      <a:pPr algn="l"/>
                      <a:r>
                        <a:rPr lang="en-US" smtClean="0"/>
                        <a:t>The repository enables users to discover the data and refer to them in a persistent way through proper citation.</a:t>
                      </a:r>
                      <a:endParaRPr lang="de-DE"/>
                    </a:p>
                  </a:txBody>
                  <a:tcPr/>
                </a:tc>
                <a:tc>
                  <a:txBody>
                    <a:bodyPr/>
                    <a:lstStyle/>
                    <a:p>
                      <a:pPr algn="l"/>
                      <a:r>
                        <a:rPr lang="de-DE" smtClean="0"/>
                        <a:t>(10)</a:t>
                      </a:r>
                      <a:r>
                        <a:rPr lang="en-US" smtClean="0"/>
                        <a:t> The data repository enables the users to utilize the research data and refer to them. </a:t>
                      </a:r>
                      <a:endParaRPr lang="de-DE"/>
                    </a:p>
                  </a:txBody>
                  <a:tcPr/>
                </a:tc>
              </a:tr>
              <a:tr h="865301">
                <a:tc>
                  <a:txBody>
                    <a:bodyPr/>
                    <a:lstStyle/>
                    <a:p>
                      <a:pPr algn="l"/>
                      <a:r>
                        <a:rPr lang="de-DE" smtClean="0"/>
                        <a:t>14</a:t>
                      </a:r>
                      <a:endParaRPr lang="de-DE"/>
                    </a:p>
                  </a:txBody>
                  <a:tcPr/>
                </a:tc>
                <a:tc>
                  <a:txBody>
                    <a:bodyPr/>
                    <a:lstStyle/>
                    <a:p>
                      <a:pPr algn="l"/>
                      <a:r>
                        <a:rPr lang="en-US" b="1" smtClean="0"/>
                        <a:t>XIV. Data reuse</a:t>
                      </a:r>
                    </a:p>
                    <a:p>
                      <a:pPr algn="l"/>
                      <a:r>
                        <a:rPr lang="en-US" smtClean="0"/>
                        <a:t>The repository enables reuse of the data over time, ensuring that appropriate metadata are available to support the understanding and use of the data.</a:t>
                      </a:r>
                      <a:endParaRPr lang="de-DE"/>
                    </a:p>
                  </a:txBody>
                  <a:tcPr/>
                </a:tc>
                <a:tc>
                  <a:txBody>
                    <a:bodyPr/>
                    <a:lstStyle/>
                    <a:p>
                      <a:pPr algn="l"/>
                      <a:r>
                        <a:rPr lang="de-DE" smtClean="0"/>
                        <a:t>(7)</a:t>
                      </a:r>
                      <a:r>
                        <a:rPr lang="en-US" smtClean="0"/>
                        <a:t> The data repository has a plan for long-term preservation of its digital assets.</a:t>
                      </a:r>
                      <a:endParaRPr lang="de-DE" smtClean="0"/>
                    </a:p>
                    <a:p>
                      <a:pPr algn="l"/>
                      <a:r>
                        <a:rPr lang="de-DE" smtClean="0"/>
                        <a:t>(10)</a:t>
                      </a:r>
                      <a:r>
                        <a:rPr lang="en-US" smtClean="0"/>
                        <a:t> The data repository enables the users to utilize the research data and refer to them. </a:t>
                      </a:r>
                      <a:endParaRPr lang="de-DE"/>
                    </a:p>
                  </a:txBody>
                  <a:tcPr/>
                </a:tc>
              </a:tr>
            </a:tbl>
          </a:graphicData>
        </a:graphic>
      </p:graphicFrame>
    </p:spTree>
    <p:extLst>
      <p:ext uri="{BB962C8B-B14F-4D97-AF65-F5344CB8AC3E}">
        <p14:creationId xmlns:p14="http://schemas.microsoft.com/office/powerpoint/2010/main" val="3714689308"/>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FFFFFF"/>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ato Regular"/>
        <a:ea typeface="Lato Regular"/>
        <a:cs typeface="Lato Regular"/>
      </a:majorFont>
      <a:minorFont>
        <a:latin typeface="Lato Regular"/>
        <a:ea typeface="Lato Regular"/>
        <a:cs typeface="La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420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Lat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ato Regular"/>
        <a:ea typeface="Lato Regular"/>
        <a:cs typeface="Lato Regular"/>
      </a:majorFont>
      <a:minorFont>
        <a:latin typeface="Lato Regular"/>
        <a:ea typeface="Lato Regular"/>
        <a:cs typeface="La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420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Lat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FFFFFF"/>
            </a:solidFill>
            <a:effectLst/>
            <a:uFillTx/>
            <a:latin typeface="Lato Heavy"/>
            <a:ea typeface="Lato Heavy"/>
            <a:cs typeface="Lato Heavy"/>
            <a:sym typeface="Lato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1524</Words>
  <Application>Microsoft Office PowerPoint</Application>
  <PresentationFormat>Benutzerdefiniert</PresentationFormat>
  <Paragraphs>149</Paragraphs>
  <Slides>15</Slides>
  <Notes>15</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White</vt:lpstr>
      <vt:lpstr>PowerPoint-Präsentation</vt:lpstr>
      <vt:lpstr>Overview</vt:lpstr>
      <vt:lpstr>Structure</vt:lpstr>
      <vt:lpstr>Compliance Level </vt:lpstr>
      <vt:lpstr>General remarks</vt:lpstr>
      <vt:lpstr>PowerPoint-Präsentation</vt:lpstr>
      <vt:lpstr>PowerPoint-Präsentation</vt:lpstr>
      <vt:lpstr>PowerPoint-Präsentation</vt:lpstr>
      <vt:lpstr>PowerPoint-Präsentation</vt:lpstr>
      <vt:lpstr>PowerPoint-Präsentation</vt:lpstr>
      <vt:lpstr>Examples</vt:lpstr>
      <vt:lpstr>(Almost) One-to-One</vt:lpstr>
      <vt:lpstr>Simplification</vt:lpstr>
      <vt:lpstr>Concretisation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Schumann, Natascha</dc:creator>
  <cp:lastModifiedBy>Schumann, Natascha</cp:lastModifiedBy>
  <cp:revision>51</cp:revision>
  <cp:lastPrinted>2016-06-14T15:45:30Z</cp:lastPrinted>
  <dcterms:modified xsi:type="dcterms:W3CDTF">2016-06-15T12:01:34Z</dcterms:modified>
</cp:coreProperties>
</file>