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6"/>
  </p:notesMasterIdLst>
  <p:sldIdLst>
    <p:sldId id="256" r:id="rId3"/>
    <p:sldId id="287" r:id="rId4"/>
    <p:sldId id="286" r:id="rId5"/>
    <p:sldId id="288" r:id="rId6"/>
    <p:sldId id="291" r:id="rId7"/>
    <p:sldId id="259" r:id="rId8"/>
    <p:sldId id="305" r:id="rId9"/>
    <p:sldId id="311" r:id="rId10"/>
    <p:sldId id="310" r:id="rId11"/>
    <p:sldId id="321" r:id="rId12"/>
    <p:sldId id="264" r:id="rId13"/>
    <p:sldId id="303" r:id="rId14"/>
    <p:sldId id="292" r:id="rId15"/>
    <p:sldId id="309" r:id="rId16"/>
    <p:sldId id="296" r:id="rId17"/>
    <p:sldId id="293" r:id="rId18"/>
    <p:sldId id="294" r:id="rId19"/>
    <p:sldId id="265" r:id="rId20"/>
    <p:sldId id="263" r:id="rId21"/>
    <p:sldId id="260" r:id="rId22"/>
    <p:sldId id="279" r:id="rId23"/>
    <p:sldId id="312" r:id="rId24"/>
    <p:sldId id="261" r:id="rId25"/>
    <p:sldId id="290" r:id="rId26"/>
    <p:sldId id="271" r:id="rId27"/>
    <p:sldId id="297" r:id="rId28"/>
    <p:sldId id="298" r:id="rId29"/>
    <p:sldId id="276" r:id="rId30"/>
    <p:sldId id="277" r:id="rId31"/>
    <p:sldId id="322" r:id="rId32"/>
    <p:sldId id="283" r:id="rId33"/>
    <p:sldId id="281" r:id="rId34"/>
    <p:sldId id="282" r:id="rId35"/>
    <p:sldId id="299" r:id="rId36"/>
    <p:sldId id="314" r:id="rId37"/>
    <p:sldId id="315" r:id="rId38"/>
    <p:sldId id="316" r:id="rId39"/>
    <p:sldId id="317" r:id="rId40"/>
    <p:sldId id="318" r:id="rId41"/>
    <p:sldId id="320" r:id="rId42"/>
    <p:sldId id="319" r:id="rId43"/>
    <p:sldId id="313" r:id="rId44"/>
    <p:sldId id="308" r:id="rId4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1pPr>
    <a:lvl2pPr marL="0" marR="0" indent="2286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2pPr>
    <a:lvl3pPr marL="0" marR="0" indent="4572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3pPr>
    <a:lvl4pPr marL="0" marR="0" indent="6858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4pPr>
    <a:lvl5pPr marL="0" marR="0" indent="9144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5pPr>
    <a:lvl6pPr marL="0" marR="0" indent="11430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6pPr>
    <a:lvl7pPr marL="0" marR="0" indent="13716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7pPr>
    <a:lvl8pPr marL="0" marR="0" indent="16002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8pPr>
    <a:lvl9pPr marL="0" marR="0" indent="182880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narts" initials="E" lastIdx="1" clrIdx="0">
    <p:extLst/>
  </p:cmAuthor>
  <p:cmAuthor id="2" name="Leenarts" initials="E [2]" lastIdx="1" clrIdx="1">
    <p:extLst/>
  </p:cmAuthor>
  <p:cmAuthor id="3" name="Leenarts" initials="E [3]" lastIdx="1" clrIdx="2">
    <p:extLst/>
  </p:cmAuthor>
  <p:cmAuthor id="4" name="Leenarts" initials="E [4]" lastIdx="1" clrIdx="3">
    <p:extLst/>
  </p:cmAuthor>
  <p:cmAuthor id="5" name="Leenarts" initials="E [5]" lastIdx="1" clrIdx="4">
    <p:extLst/>
  </p:cmAuthor>
  <p:cmAuthor id="6" name="Leenarts" initials="E [6]" lastIdx="1" clrIdx="5">
    <p:extLst/>
  </p:cmAuthor>
  <p:cmAuthor id="7" name="Leenarts" initials="E [7]" lastIdx="1" clrIdx="6">
    <p:extLst/>
  </p:cmAuthor>
  <p:cmAuthor id="8" name="Leenarts" initials="E [8]" lastIdx="1" clrIdx="7">
    <p:extLst/>
  </p:cmAuthor>
  <p:cmAuthor id="9" name="Leenarts" initials="E [9]" lastIdx="1" clrIdx="8">
    <p:extLst/>
  </p:cmAuthor>
  <p:cmAuthor id="10" name="Leenarts" initials="E [10]" lastIdx="1" clrIdx="9">
    <p:extLst/>
  </p:cmAuthor>
  <p:cmAuthor id="11" name="Leenarts" initials="E [11]" lastIdx="1" clrIdx="10">
    <p:extLst/>
  </p:cmAuthor>
  <p:cmAuthor id="12" name="Leenarts" initials="E [12]" lastIdx="1" clrIdx="11">
    <p:extLst/>
  </p:cmAuthor>
  <p:cmAuthor id="13" name="Leenarts" initials="E [13]" lastIdx="1" clrIdx="12">
    <p:extLst/>
  </p:cmAuthor>
  <p:cmAuthor id="14" name="Leenarts" initials="E [14]" lastIdx="1" clrIdx="13">
    <p:extLst/>
  </p:cmAuthor>
  <p:cmAuthor id="15" name="Leenarts" initials="E [15]" lastIdx="1" clrIdx="14">
    <p:extLst/>
  </p:cmAuthor>
  <p:cmAuthor id="16" name="Leenarts" initials="E [16]" lastIdx="1" clrIdx="15">
    <p:extLst/>
  </p:cmAuthor>
  <p:cmAuthor id="17" name="Leenarts" initials="E [17]" lastIdx="1" clrIdx="16">
    <p:extLst/>
  </p:cmAuthor>
  <p:cmAuthor id="18" name="Leenarts" initials="E [18]" lastIdx="1" clrIdx="17">
    <p:extLst/>
  </p:cmAuthor>
  <p:cmAuthor id="19" name="Sonja Bezjak" initials="SB" lastIdx="2" clrIdx="18"/>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09" autoAdjust="0"/>
    <p:restoredTop sz="94660"/>
  </p:normalViewPr>
  <p:slideViewPr>
    <p:cSldViewPr snapToGrid="0" snapToObjects="1">
      <p:cViewPr>
        <p:scale>
          <a:sx n="63" d="100"/>
          <a:sy n="63" d="100"/>
        </p:scale>
        <p:origin x="-120" y="-46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xfrm>
            <a:off x="1143000" y="685800"/>
            <a:ext cx="4572000" cy="3429000"/>
          </a:xfrm>
          <a:prstGeom prst="rect">
            <a:avLst/>
          </a:prstGeom>
        </p:spPr>
        <p:txBody>
          <a:bodyPr/>
          <a:lstStyle/>
          <a:p>
            <a:endParaRPr/>
          </a:p>
        </p:txBody>
      </p:sp>
      <p:sp>
        <p:nvSpPr>
          <p:cNvPr id="67" name="Shape 6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91488012"/>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687859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1900016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272444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256066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1900016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371077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371077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37107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318392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153981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153981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37107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180438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190001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1900016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Tree>
    <p:extLst>
      <p:ext uri="{BB962C8B-B14F-4D97-AF65-F5344CB8AC3E}">
        <p14:creationId xmlns:p14="http://schemas.microsoft.com/office/powerpoint/2010/main" val="1900016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cessda 1st page v2">
    <p:spTree>
      <p:nvGrpSpPr>
        <p:cNvPr id="1" name=""/>
        <p:cNvGrpSpPr/>
        <p:nvPr/>
      </p:nvGrpSpPr>
      <p:grpSpPr>
        <a:xfrm>
          <a:off x="0" y="0"/>
          <a:ext cx="0" cy="0"/>
          <a:chOff x="0" y="0"/>
          <a:chExt cx="0" cy="0"/>
        </a:xfrm>
      </p:grpSpPr>
      <p:sp>
        <p:nvSpPr>
          <p:cNvPr id="16" name="Shape 16"/>
          <p:cNvSpPr>
            <a:spLocks noGrp="1"/>
          </p:cNvSpPr>
          <p:nvPr>
            <p:ph type="title"/>
          </p:nvPr>
        </p:nvSpPr>
        <p:spPr>
          <a:xfrm>
            <a:off x="3574600" y="1607300"/>
            <a:ext cx="7652892" cy="1939529"/>
          </a:xfrm>
          <a:prstGeom prst="rect">
            <a:avLst/>
          </a:prstGeom>
        </p:spPr>
        <p:txBody>
          <a:bodyPr anchor="t"/>
          <a:lstStyle/>
          <a:p>
            <a:r>
              <a:t>Title Text</a:t>
            </a:r>
          </a:p>
        </p:txBody>
      </p:sp>
      <p:sp>
        <p:nvSpPr>
          <p:cNvPr id="17" name="Shape 17"/>
          <p:cNvSpPr>
            <a:spLocks noGrp="1"/>
          </p:cNvSpPr>
          <p:nvPr>
            <p:ph type="body" sz="quarter" idx="13"/>
          </p:nvPr>
        </p:nvSpPr>
        <p:spPr>
          <a:xfrm>
            <a:off x="3323165" y="2700000"/>
            <a:ext cx="553670" cy="381001"/>
          </a:xfrm>
          <a:prstGeom prst="rect">
            <a:avLst/>
          </a:prstGeom>
        </p:spPr>
        <p:txBody>
          <a:bodyPr wrap="none">
            <a:spAutoFit/>
          </a:bodyPr>
          <a:lstStyle/>
          <a:p>
            <a:pPr marL="0" indent="0" algn="ctr">
              <a:spcBef>
                <a:spcPts val="0"/>
              </a:spcBef>
              <a:buSzTx/>
              <a:buNone/>
              <a:defRPr sz="1800">
                <a:latin typeface="Lato Heavy"/>
                <a:ea typeface="Lato Heavy"/>
                <a:cs typeface="Lato Heavy"/>
                <a:sym typeface="Lato Heavy"/>
              </a:defRPr>
            </a:pPr>
            <a:endParaRPr dirty="0"/>
          </a:p>
        </p:txBody>
      </p:sp>
      <p:sp>
        <p:nvSpPr>
          <p:cNvPr id="18" name="Shape 18"/>
          <p:cNvSpPr>
            <a:spLocks noGrp="1"/>
          </p:cNvSpPr>
          <p:nvPr>
            <p:ph type="body" sz="quarter" idx="14"/>
          </p:nvPr>
        </p:nvSpPr>
        <p:spPr>
          <a:xfrm>
            <a:off x="3600000" y="984749"/>
            <a:ext cx="962864" cy="660401"/>
          </a:xfrm>
          <a:prstGeom prst="rect">
            <a:avLst/>
          </a:prstGeom>
        </p:spPr>
        <p:txBody>
          <a:bodyPr wrap="none">
            <a:spAutoFit/>
          </a:bodyPr>
          <a:lstStyle/>
          <a:p>
            <a:pPr marL="0" indent="0">
              <a:spcBef>
                <a:spcPts val="0"/>
              </a:spcBef>
              <a:buSzTx/>
              <a:buNone/>
            </a:pPr>
            <a:endParaRPr/>
          </a:p>
        </p:txBody>
      </p:sp>
      <p:pic>
        <p:nvPicPr>
          <p:cNvPr id="19" name="pasted-image.png"/>
          <p:cNvPicPr>
            <a:picLocks noChangeAspect="1"/>
          </p:cNvPicPr>
          <p:nvPr/>
        </p:nvPicPr>
        <p:blipFill>
          <a:blip r:embed="rId2">
            <a:extLst/>
          </a:blip>
          <a:stretch>
            <a:fillRect/>
          </a:stretch>
        </p:blipFill>
        <p:spPr>
          <a:xfrm>
            <a:off x="0" y="9136121"/>
            <a:ext cx="13004800" cy="625359"/>
          </a:xfrm>
          <a:prstGeom prst="rect">
            <a:avLst/>
          </a:prstGeom>
          <a:ln w="12700">
            <a:miter lim="400000"/>
          </a:ln>
        </p:spPr>
      </p:pic>
      <p:sp>
        <p:nvSpPr>
          <p:cNvPr id="20" name="Shape 20"/>
          <p:cNvSpPr/>
          <p:nvPr/>
        </p:nvSpPr>
        <p:spPr>
          <a:xfrm>
            <a:off x="1214796" y="8296794"/>
            <a:ext cx="6382082" cy="6423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ts val="2200"/>
              </a:lnSpc>
              <a:defRPr sz="1400">
                <a:latin typeface="+mn-lt"/>
                <a:ea typeface="+mn-ea"/>
                <a:cs typeface="+mn-cs"/>
                <a:sym typeface="Lato Regular"/>
              </a:defRPr>
            </a:lvl1pPr>
          </a:lstStyle>
          <a:p>
            <a:r>
              <a:t>This project has received funding from the European Union’s Horizon 2020 research and innovation programme under grant agreement number 674939.</a:t>
            </a:r>
          </a:p>
        </p:txBody>
      </p:sp>
      <p:pic>
        <p:nvPicPr>
          <p:cNvPr id="21" name="EU flag.jpg"/>
          <p:cNvPicPr>
            <a:picLocks noChangeAspect="1"/>
          </p:cNvPicPr>
          <p:nvPr/>
        </p:nvPicPr>
        <p:blipFill>
          <a:blip r:embed="rId3">
            <a:extLst/>
          </a:blip>
          <a:stretch>
            <a:fillRect/>
          </a:stretch>
        </p:blipFill>
        <p:spPr>
          <a:xfrm>
            <a:off x="138309" y="8343411"/>
            <a:ext cx="944494" cy="625359"/>
          </a:xfrm>
          <a:prstGeom prst="rect">
            <a:avLst/>
          </a:prstGeom>
          <a:ln w="12700">
            <a:miter lim="400000"/>
          </a:ln>
        </p:spPr>
      </p:pic>
      <p:sp>
        <p:nvSpPr>
          <p:cNvPr id="22" name="Shape 22"/>
          <p:cNvSpPr/>
          <p:nvPr/>
        </p:nvSpPr>
        <p:spPr>
          <a:xfrm>
            <a:off x="-33867" y="8163359"/>
            <a:ext cx="13072534" cy="1"/>
          </a:xfrm>
          <a:prstGeom prst="line">
            <a:avLst/>
          </a:prstGeom>
          <a:ln w="3175">
            <a:solidFill>
              <a:srgbClr val="FFEDF8"/>
            </a:solidFill>
            <a:miter lim="400000"/>
          </a:ln>
        </p:spPr>
        <p:txBody>
          <a:bodyPr lIns="45719" rIns="45719"/>
          <a:lstStyle/>
          <a:p>
            <a:pPr algn="l" defTabSz="457200">
              <a:defRPr>
                <a:solidFill>
                  <a:srgbClr val="000000"/>
                </a:solidFill>
                <a:latin typeface="Calibri"/>
                <a:ea typeface="Calibri"/>
                <a:cs typeface="Calibri"/>
                <a:sym typeface="Calibri"/>
              </a:defRPr>
            </a:pPr>
            <a:endParaRPr/>
          </a:p>
        </p:txBody>
      </p:sp>
      <p:sp>
        <p:nvSpPr>
          <p:cNvPr id="23" name="Shape 2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text cessda">
    <p:spTree>
      <p:nvGrpSpPr>
        <p:cNvPr id="1" name=""/>
        <p:cNvGrpSpPr/>
        <p:nvPr/>
      </p:nvGrpSpPr>
      <p:grpSpPr>
        <a:xfrm>
          <a:off x="0" y="0"/>
          <a:ext cx="0" cy="0"/>
          <a:chOff x="0" y="0"/>
          <a:chExt cx="0" cy="0"/>
        </a:xfrm>
      </p:grpSpPr>
      <p:sp>
        <p:nvSpPr>
          <p:cNvPr id="30" name="Shape 30"/>
          <p:cNvSpPr>
            <a:spLocks noGrp="1"/>
          </p:cNvSpPr>
          <p:nvPr>
            <p:ph type="title"/>
          </p:nvPr>
        </p:nvSpPr>
        <p:spPr>
          <a:xfrm>
            <a:off x="621778" y="719999"/>
            <a:ext cx="11761243" cy="1939530"/>
          </a:xfrm>
          <a:prstGeom prst="rect">
            <a:avLst/>
          </a:prstGeom>
        </p:spPr>
        <p:txBody>
          <a:bodyPr anchor="t"/>
          <a:lstStyle>
            <a:lvl1pPr>
              <a:defRPr sz="4800">
                <a:solidFill>
                  <a:srgbClr val="FAEEF0"/>
                </a:solidFill>
              </a:defRPr>
            </a:lvl1pPr>
          </a:lstStyle>
          <a:p>
            <a:r>
              <a:t>Title Text</a:t>
            </a:r>
          </a:p>
        </p:txBody>
      </p:sp>
      <p:sp>
        <p:nvSpPr>
          <p:cNvPr id="31" name="Shape 31"/>
          <p:cNvSpPr>
            <a:spLocks noGrp="1"/>
          </p:cNvSpPr>
          <p:nvPr>
            <p:ph type="body" sz="half" idx="1"/>
          </p:nvPr>
        </p:nvSpPr>
        <p:spPr>
          <a:xfrm>
            <a:off x="707299" y="2867299"/>
            <a:ext cx="10464801" cy="3311394"/>
          </a:xfrm>
          <a:prstGeom prst="rect">
            <a:avLst/>
          </a:prstGeom>
        </p:spPr>
        <p:txBody>
          <a:bodyPr anchor="t"/>
          <a:lstStyle>
            <a:lvl1pPr>
              <a:spcBef>
                <a:spcPts val="0"/>
              </a:spcBef>
            </a:lvl1pPr>
            <a:lvl2pPr>
              <a:spcBef>
                <a:spcPts val="0"/>
              </a:spcBef>
            </a:lvl2pPr>
            <a:lvl3pPr>
              <a:spcBef>
                <a:spcPts val="0"/>
              </a:spcBef>
            </a:lvl3pPr>
            <a:lvl4pPr>
              <a:spcBef>
                <a:spcPts val="0"/>
              </a:spcBef>
            </a:lvl4pPr>
            <a:lvl5pPr>
              <a:spcBef>
                <a:spcPts val="0"/>
              </a:spcBef>
            </a:lvl5pPr>
          </a:lstStyle>
          <a:p>
            <a:r>
              <a:t>Body Level One</a:t>
            </a:r>
          </a:p>
          <a:p>
            <a:pPr lvl="1"/>
            <a:r>
              <a:t>Body Level Two</a:t>
            </a:r>
          </a:p>
          <a:p>
            <a:pPr lvl="2"/>
            <a:r>
              <a:t>Body Level Three</a:t>
            </a:r>
          </a:p>
          <a:p>
            <a:pPr lvl="3"/>
            <a:r>
              <a:t>Body Level Four</a:t>
            </a:r>
          </a:p>
          <a:p>
            <a:pPr lvl="4"/>
            <a:r>
              <a:t>Body Level Five</a:t>
            </a:r>
          </a:p>
        </p:txBody>
      </p:sp>
      <p:pic>
        <p:nvPicPr>
          <p:cNvPr id="32" name="cessdasawNegative.png"/>
          <p:cNvPicPr>
            <a:picLocks noChangeAspect="1"/>
          </p:cNvPicPr>
          <p:nvPr/>
        </p:nvPicPr>
        <p:blipFill>
          <a:blip r:embed="rId2">
            <a:extLst/>
          </a:blip>
          <a:stretch>
            <a:fillRect/>
          </a:stretch>
        </p:blipFill>
        <p:spPr>
          <a:xfrm>
            <a:off x="10330405" y="8857904"/>
            <a:ext cx="2366456" cy="507352"/>
          </a:xfrm>
          <a:prstGeom prst="rect">
            <a:avLst/>
          </a:prstGeom>
          <a:ln w="12700">
            <a:miter lim="400000"/>
          </a:ln>
        </p:spPr>
      </p:pic>
      <p:pic>
        <p:nvPicPr>
          <p:cNvPr id="33" name="pasted-image.png"/>
          <p:cNvPicPr>
            <a:picLocks noChangeAspect="1"/>
          </p:cNvPicPr>
          <p:nvPr/>
        </p:nvPicPr>
        <p:blipFill>
          <a:blip r:embed="rId3">
            <a:extLst/>
          </a:blip>
          <a:stretch>
            <a:fillRect/>
          </a:stretch>
        </p:blipFill>
        <p:spPr>
          <a:xfrm>
            <a:off x="0" y="9542521"/>
            <a:ext cx="13004800" cy="625359"/>
          </a:xfrm>
          <a:prstGeom prst="rect">
            <a:avLst/>
          </a:prstGeom>
          <a:ln w="12700">
            <a:miter lim="400000"/>
          </a:ln>
        </p:spPr>
      </p:pic>
      <p:sp>
        <p:nvSpPr>
          <p:cNvPr id="34" name="Shape 34"/>
          <p:cNvSpPr/>
          <p:nvPr/>
        </p:nvSpPr>
        <p:spPr>
          <a:xfrm>
            <a:off x="1214796" y="8737419"/>
            <a:ext cx="6382082" cy="6423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ts val="2200"/>
              </a:lnSpc>
              <a:defRPr sz="1400">
                <a:latin typeface="+mn-lt"/>
                <a:ea typeface="+mn-ea"/>
                <a:cs typeface="+mn-cs"/>
                <a:sym typeface="Lato Regular"/>
              </a:defRPr>
            </a:lvl1pPr>
          </a:lstStyle>
          <a:p>
            <a:r>
              <a:t>This project has received funding from the European Union’s Horizon 2020 research and innovation programme under grant agreement number 674939.</a:t>
            </a:r>
          </a:p>
        </p:txBody>
      </p:sp>
      <p:pic>
        <p:nvPicPr>
          <p:cNvPr id="35" name="EU flag.jpg"/>
          <p:cNvPicPr>
            <a:picLocks noChangeAspect="1"/>
          </p:cNvPicPr>
          <p:nvPr/>
        </p:nvPicPr>
        <p:blipFill>
          <a:blip r:embed="rId4">
            <a:extLst/>
          </a:blip>
          <a:stretch>
            <a:fillRect/>
          </a:stretch>
        </p:blipFill>
        <p:spPr>
          <a:xfrm>
            <a:off x="138309" y="8784036"/>
            <a:ext cx="944494" cy="625359"/>
          </a:xfrm>
          <a:prstGeom prst="rect">
            <a:avLst/>
          </a:prstGeom>
          <a:ln w="12700">
            <a:miter lim="400000"/>
          </a:ln>
        </p:spPr>
      </p:pic>
      <p:sp>
        <p:nvSpPr>
          <p:cNvPr id="36" name="Shape 36"/>
          <p:cNvSpPr/>
          <p:nvPr/>
        </p:nvSpPr>
        <p:spPr>
          <a:xfrm>
            <a:off x="-33867" y="8637492"/>
            <a:ext cx="13072534" cy="1"/>
          </a:xfrm>
          <a:prstGeom prst="line">
            <a:avLst/>
          </a:prstGeom>
          <a:ln w="3175">
            <a:solidFill>
              <a:srgbClr val="FFEDF8"/>
            </a:solidFill>
            <a:miter lim="400000"/>
          </a:ln>
        </p:spPr>
        <p:txBody>
          <a:bodyPr lIns="45719" rIns="45719"/>
          <a:lstStyle/>
          <a:p>
            <a:pPr algn="l" defTabSz="457200">
              <a:defRPr>
                <a:solidFill>
                  <a:srgbClr val="000000"/>
                </a:solidFill>
                <a:latin typeface="Calibri"/>
                <a:ea typeface="Calibri"/>
                <a:cs typeface="Calibri"/>
                <a:sym typeface="Calibri"/>
              </a:defRPr>
            </a:pPr>
            <a:endParaRPr/>
          </a:p>
        </p:txBody>
      </p:sp>
      <p:sp>
        <p:nvSpPr>
          <p:cNvPr id="37" name="Shape 3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essda Last page">
    <p:spTree>
      <p:nvGrpSpPr>
        <p:cNvPr id="1" name=""/>
        <p:cNvGrpSpPr/>
        <p:nvPr/>
      </p:nvGrpSpPr>
      <p:grpSpPr>
        <a:xfrm>
          <a:off x="0" y="0"/>
          <a:ext cx="0" cy="0"/>
          <a:chOff x="0" y="0"/>
          <a:chExt cx="0" cy="0"/>
        </a:xfrm>
      </p:grpSpPr>
      <p:sp>
        <p:nvSpPr>
          <p:cNvPr id="44" name="Shape 4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nk page for full page image">
    <p:bg>
      <p:bgPr>
        <a:solidFill>
          <a:srgbClr val="FFFFFF"/>
        </a:solidFill>
        <a:effectLst/>
      </p:bgPr>
    </p:bg>
    <p:spTree>
      <p:nvGrpSpPr>
        <p:cNvPr id="1" name=""/>
        <p:cNvGrpSpPr/>
        <p:nvPr/>
      </p:nvGrpSpPr>
      <p:grpSpPr>
        <a:xfrm>
          <a:off x="0" y="0"/>
          <a:ext cx="0" cy="0"/>
          <a:chOff x="0" y="0"/>
          <a:chExt cx="0" cy="0"/>
        </a:xfrm>
      </p:grpSpPr>
      <p:sp>
        <p:nvSpPr>
          <p:cNvPr id="60" name="Shape 6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tile tx="0" ty="0" sx="100000" sy="100000" flip="none" algn="tl"/>
        </a:blipFill>
        <a:effectLst/>
      </p:bgPr>
    </p:bg>
    <p:spTree>
      <p:nvGrpSpPr>
        <p:cNvPr id="1" name=""/>
        <p:cNvGrpSpPr/>
        <p:nvPr/>
      </p:nvGrpSpPr>
      <p:grpSpPr>
        <a:xfrm>
          <a:off x="0" y="0"/>
          <a:ext cx="0" cy="0"/>
          <a:chOff x="0" y="0"/>
          <a:chExt cx="0" cy="0"/>
        </a:xfrm>
      </p:grpSpPr>
      <p:pic>
        <p:nvPicPr>
          <p:cNvPr id="2" name="cessdasawNegative.png"/>
          <p:cNvPicPr>
            <a:picLocks noChangeAspect="1"/>
          </p:cNvPicPr>
          <p:nvPr/>
        </p:nvPicPr>
        <p:blipFill>
          <a:blip r:embed="rId7">
            <a:extLst/>
          </a:blip>
          <a:stretch>
            <a:fillRect/>
          </a:stretch>
        </p:blipFill>
        <p:spPr>
          <a:xfrm>
            <a:off x="10330405" y="8857904"/>
            <a:ext cx="2366456" cy="507352"/>
          </a:xfrm>
          <a:prstGeom prst="rect">
            <a:avLst/>
          </a:prstGeom>
          <a:ln w="12700">
            <a:miter lim="400000"/>
          </a:ln>
        </p:spPr>
      </p:pic>
      <p:pic>
        <p:nvPicPr>
          <p:cNvPr id="3" name="pasted-image.png"/>
          <p:cNvPicPr>
            <a:picLocks noChangeAspect="1"/>
          </p:cNvPicPr>
          <p:nvPr/>
        </p:nvPicPr>
        <p:blipFill>
          <a:blip r:embed="rId8">
            <a:extLst/>
          </a:blip>
          <a:stretch>
            <a:fillRect/>
          </a:stretch>
        </p:blipFill>
        <p:spPr>
          <a:xfrm>
            <a:off x="0" y="9542521"/>
            <a:ext cx="13004800" cy="625359"/>
          </a:xfrm>
          <a:prstGeom prst="rect">
            <a:avLst/>
          </a:prstGeom>
          <a:ln w="12700">
            <a:miter lim="400000"/>
          </a:ln>
        </p:spPr>
      </p:pic>
      <p:sp>
        <p:nvSpPr>
          <p:cNvPr id="4" name="Shape 4"/>
          <p:cNvSpPr/>
          <p:nvPr/>
        </p:nvSpPr>
        <p:spPr>
          <a:xfrm>
            <a:off x="1214796" y="8737419"/>
            <a:ext cx="6382082" cy="6423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l">
              <a:lnSpc>
                <a:spcPts val="2200"/>
              </a:lnSpc>
              <a:defRPr sz="1400">
                <a:latin typeface="+mn-lt"/>
                <a:ea typeface="+mn-ea"/>
                <a:cs typeface="+mn-cs"/>
                <a:sym typeface="Lato Regular"/>
              </a:defRPr>
            </a:lvl1pPr>
          </a:lstStyle>
          <a:p>
            <a:r>
              <a:t>This project has received funding from the European Union’s Horizon 2020 research and innovation programme under grant agreement number 674939.</a:t>
            </a:r>
          </a:p>
        </p:txBody>
      </p:sp>
      <p:pic>
        <p:nvPicPr>
          <p:cNvPr id="5" name="EU flag.jpg"/>
          <p:cNvPicPr>
            <a:picLocks noChangeAspect="1"/>
          </p:cNvPicPr>
          <p:nvPr/>
        </p:nvPicPr>
        <p:blipFill>
          <a:blip r:embed="rId9">
            <a:extLst/>
          </a:blip>
          <a:stretch>
            <a:fillRect/>
          </a:stretch>
        </p:blipFill>
        <p:spPr>
          <a:xfrm>
            <a:off x="138309" y="8784036"/>
            <a:ext cx="944494" cy="625359"/>
          </a:xfrm>
          <a:prstGeom prst="rect">
            <a:avLst/>
          </a:prstGeom>
          <a:ln w="12700">
            <a:miter lim="400000"/>
          </a:ln>
        </p:spPr>
      </p:pic>
      <p:sp>
        <p:nvSpPr>
          <p:cNvPr id="6" name="Shape 6"/>
          <p:cNvSpPr/>
          <p:nvPr/>
        </p:nvSpPr>
        <p:spPr>
          <a:xfrm>
            <a:off x="-33867" y="8637492"/>
            <a:ext cx="13072534" cy="1"/>
          </a:xfrm>
          <a:prstGeom prst="line">
            <a:avLst/>
          </a:prstGeom>
          <a:ln w="3175">
            <a:solidFill>
              <a:srgbClr val="FFEDF8"/>
            </a:solidFill>
            <a:miter lim="400000"/>
          </a:ln>
        </p:spPr>
        <p:txBody>
          <a:bodyPr lIns="45719" rIns="45719"/>
          <a:lstStyle/>
          <a:p>
            <a:pPr algn="l" defTabSz="457200">
              <a:defRPr>
                <a:solidFill>
                  <a:srgbClr val="000000"/>
                </a:solidFill>
                <a:latin typeface="Calibri"/>
                <a:ea typeface="Calibri"/>
                <a:cs typeface="Calibri"/>
                <a:sym typeface="Calibri"/>
              </a:defRPr>
            </a:pPr>
            <a:endParaRPr/>
          </a:p>
        </p:txBody>
      </p:sp>
      <p:sp>
        <p:nvSpPr>
          <p:cNvPr id="7" name="Shape 7"/>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8" name="Shape 8"/>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9" name="Shape 9"/>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a:solidFill>
                  <a:srgbClr val="000000"/>
                </a:solidFill>
                <a:latin typeface="Helvetica Light"/>
                <a:ea typeface="Helvetica Light"/>
                <a:cs typeface="Helvetica Light"/>
                <a:sym typeface="Helvetica Light"/>
              </a:defRPr>
            </a:lvl1pPr>
          </a:lstStyle>
          <a:p>
            <a:fld id="{86CB4B4D-7CA3-9044-876B-883B54F8677D}" type="slidenum">
              <a:t>‹Nr.›</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ransitio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1pPr>
      <a:lvl2pPr marL="0" marR="0" indent="2286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2pPr>
      <a:lvl3pPr marL="0" marR="0" indent="4572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3pPr>
      <a:lvl4pPr marL="0" marR="0" indent="6858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4pPr>
      <a:lvl5pPr marL="0" marR="0" indent="9144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5pPr>
      <a:lvl6pPr marL="0" marR="0" indent="11430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6pPr>
      <a:lvl7pPr marL="0" marR="0" indent="13716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7pPr>
      <a:lvl8pPr marL="0" marR="0" indent="16002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8pPr>
      <a:lvl9pPr marL="0" marR="0" indent="1828800" algn="l" defTabSz="58420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Lato Regular"/>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4.0/"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ata-archive.ac.uk/create-manage/planning-for-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www.fsd.uta.fi/aineistonhallinta/en/why-are-research-data-managed-and-reused.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cessda.net/CESSDA-Training/Research-Data-Management-Plan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ukdataservice.ac.uk/manage-data/plan/plann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datalib.edina.ac.uk/mantra/datamanagementpla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www.data-archive.ac.uk/create-manage/life-cyc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kdataservice.ac.uk/manage-data/plan/plann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datalib.edina.ac.uk/mantra/datamanagementpla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sd.uta.fi/aineistonhallinta/en/data-management-planning.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hyperlink" Target="https://ec.europa.eu/research/infrastructures/index_en.cfm?pg=esfri-roadma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essda.net/CESSDA-Training/Research-Data-Management-Plan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si/url?sa=t&amp;rct=j&amp;q=&amp;esrc=s&amp;source=web&amp;cd=1&amp;cad=rja&amp;uact=8&amp;ved=0ahUKEwjGsZ_qn-HMAhUKPBQKHbYsDUMQFggbMAA&amp;url=http://ec.europa.eu/research/participants/data/ref/h2020/grants_manual/hi/oa_pilot/h2020-hi-oa-data-mgt_en.pdf&amp;usg=AFQjCNFDzPikw_7rRA6qZrf6EUqYrxSQUw&amp;sig2=PwVfZ9WYhw1z-H5yHQF4y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google.si/url?sa=t&amp;rct=j&amp;q=&amp;esrc=s&amp;source=web&amp;cd=1&amp;ved=0ahUKEwjZ1fmk_sLMAhVB7RQKHR-4DrcQFgghMAA&amp;url=http://ec.europa.eu/research/participants/data/ref/h2020/grants_manual/hi/oa_pilot/h2020-hi-oa-data-mgt_en.pdf&amp;usg=AFQjCNFDzPikw_7rRA6qZrf6EUqYrxSQUw&amp;sig2=5dbcFWNAf_-nlFUrIgQteQ&amp;cad=rj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fsd.uta.fi/aineistonhallinta/en/data-management-planning.html#1-the-dat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s://www.ukdataservice.ac.uk/manage-data/plan/dmp-esr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ukdataservice.ac.uk/manage-data/plan/checklist.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dcc.ac.uk/resources/data-management-plans/checklis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dcc.ac.uk/dmponlin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data-archive.ac.uk/create-manage/planning-for-sharing/roles-responsibiliti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data-archive.ac.uk/create-manage/planning-for-sharing/roles-responsibiliti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dlib.si/stream/URN:NBN:SI:DOC-G0DPXMZ1/a4f662b3-ad67-4836-a76f-ffebc8a814f5/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dlib.si/stream/URN:NBN:SI:DOC-G0DPXMZ1/a4f662b3-ad67-4836-a76f-ffebc8a814f5/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dlib.si/stream/URN:NBN:SI:DOC-G0DPXMZ1/a4f662b3-ad67-4836-a76f-ffebc8a814f5/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dlib.si/stream/URN:NBN:SI:DOC-G0DPXMZ1/a4f662b3-ad67-4836-a76f-ffebc8a814f5/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essda.net/CESSDA-Services/Projects/CESSDA-SaW"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dlib.si/stream/URN:NBN:SI:DOC-G0DPXMZ1/a4f662b3-ad67-4836-a76f-ffebc8a814f5/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body" idx="13"/>
          </p:nvPr>
        </p:nvSpPr>
        <p:spPr>
          <a:xfrm>
            <a:off x="4853466" y="6802442"/>
            <a:ext cx="3622875" cy="666849"/>
          </a:xfrm>
          <a:prstGeom prst="rect">
            <a:avLst/>
          </a:prstGeom>
          <a:extLst>
            <a:ext uri="{C572A759-6A51-4108-AA02-DFA0A04FC94B}">
              <ma14:wrappingTextBoxFlag xmlns="" xmlns:ma14="http://schemas.microsoft.com/office/mac/drawingml/2011/main" val="1"/>
            </a:ext>
          </a:extLst>
        </p:spPr>
        <p:txBody>
          <a:bodyPr wrap="square"/>
          <a:lstStyle>
            <a:lvl1pPr marL="0" indent="0">
              <a:lnSpc>
                <a:spcPts val="2200"/>
              </a:lnSpc>
              <a:spcBef>
                <a:spcPts val="0"/>
              </a:spcBef>
              <a:buSzTx/>
              <a:buNone/>
              <a:defRPr sz="1800">
                <a:latin typeface="Lato Heavy"/>
                <a:ea typeface="Lato Heavy"/>
                <a:cs typeface="Lato Heavy"/>
                <a:sym typeface="Lato Heavy"/>
              </a:defRPr>
            </a:lvl1pPr>
          </a:lstStyle>
          <a:p>
            <a:r>
              <a:rPr lang="sl-SI" dirty="0" smtClean="0"/>
              <a:t>Irena Vipavc Brvar, Sonja Bezjak </a:t>
            </a:r>
            <a:r>
              <a:rPr dirty="0" smtClean="0"/>
              <a:t>(</a:t>
            </a:r>
            <a:r>
              <a:rPr lang="en-US" dirty="0" smtClean="0"/>
              <a:t>Social Science Data Archives</a:t>
            </a:r>
            <a:r>
              <a:rPr dirty="0" smtClean="0"/>
              <a:t>)</a:t>
            </a:r>
            <a:endParaRPr dirty="0"/>
          </a:p>
        </p:txBody>
      </p:sp>
      <p:sp>
        <p:nvSpPr>
          <p:cNvPr id="70" name="Shape 70"/>
          <p:cNvSpPr>
            <a:spLocks noGrp="1"/>
          </p:cNvSpPr>
          <p:nvPr>
            <p:ph type="body" idx="14"/>
          </p:nvPr>
        </p:nvSpPr>
        <p:spPr>
          <a:xfrm>
            <a:off x="4626168" y="986654"/>
            <a:ext cx="2205732" cy="656590"/>
          </a:xfrm>
          <a:prstGeom prst="rect">
            <a:avLst/>
          </a:prstGeom>
          <a:extLst>
            <a:ext uri="{C572A759-6A51-4108-AA02-DFA0A04FC94B}">
              <ma14:wrappingTextBoxFlag xmlns="" xmlns:ma14="http://schemas.microsoft.com/office/mac/drawingml/2011/main" val="1"/>
            </a:ext>
          </a:extLst>
        </p:spPr>
        <p:txBody>
          <a:bodyPr/>
          <a:lstStyle>
            <a:lvl1pPr marL="0" indent="0">
              <a:spcBef>
                <a:spcPts val="0"/>
              </a:spcBef>
              <a:buSzTx/>
              <a:buNone/>
            </a:lvl1pPr>
          </a:lstStyle>
          <a:p>
            <a:pPr algn="ctr"/>
            <a:r>
              <a:rPr lang="en-US" dirty="0" smtClean="0"/>
              <a:t>Webinar</a:t>
            </a:r>
            <a:r>
              <a:rPr lang="sl-SI" dirty="0" smtClean="0"/>
              <a:t> 2</a:t>
            </a:r>
            <a:endParaRPr dirty="0"/>
          </a:p>
        </p:txBody>
      </p:sp>
      <p:pic>
        <p:nvPicPr>
          <p:cNvPr id="71" name="cessdasawNegative.png"/>
          <p:cNvPicPr>
            <a:picLocks noChangeAspect="1"/>
          </p:cNvPicPr>
          <p:nvPr/>
        </p:nvPicPr>
        <p:blipFill>
          <a:blip r:embed="rId3">
            <a:extLst/>
          </a:blip>
          <a:stretch>
            <a:fillRect/>
          </a:stretch>
        </p:blipFill>
        <p:spPr>
          <a:xfrm>
            <a:off x="3631840" y="1710810"/>
            <a:ext cx="5136487" cy="1101227"/>
          </a:xfrm>
          <a:prstGeom prst="rect">
            <a:avLst/>
          </a:prstGeom>
          <a:ln w="12700">
            <a:miter lim="400000"/>
          </a:ln>
        </p:spPr>
      </p:pic>
      <p:sp>
        <p:nvSpPr>
          <p:cNvPr id="72" name="Shape 72"/>
          <p:cNvSpPr/>
          <p:nvPr/>
        </p:nvSpPr>
        <p:spPr>
          <a:xfrm>
            <a:off x="1371600" y="3402119"/>
            <a:ext cx="9315450" cy="65402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nSpc>
                <a:spcPts val="4300"/>
              </a:lnSpc>
              <a:defRPr sz="3600" i="1">
                <a:solidFill>
                  <a:srgbClr val="FAEEF0"/>
                </a:solidFill>
                <a:latin typeface="+mn-lt"/>
                <a:ea typeface="+mn-ea"/>
                <a:cs typeface="+mn-cs"/>
                <a:sym typeface="Lato Regular"/>
              </a:defRPr>
            </a:pPr>
            <a:r>
              <a:rPr lang="en-US" sz="4800" dirty="0" smtClean="0"/>
              <a:t>Research Data Management</a:t>
            </a:r>
            <a:endParaRPr lang="en-US" dirty="0"/>
          </a:p>
        </p:txBody>
      </p:sp>
      <p:pic>
        <p:nvPicPr>
          <p:cNvPr id="73" name="CESSDA House LR.png"/>
          <p:cNvPicPr>
            <a:picLocks noChangeAspect="1"/>
          </p:cNvPicPr>
          <p:nvPr/>
        </p:nvPicPr>
        <p:blipFill>
          <a:blip r:embed="rId4">
            <a:extLst/>
          </a:blip>
          <a:srcRect t="1583" b="1583"/>
          <a:stretch>
            <a:fillRect/>
          </a:stretch>
        </p:blipFill>
        <p:spPr>
          <a:xfrm>
            <a:off x="2174875" y="5124652"/>
            <a:ext cx="2334222" cy="2715564"/>
          </a:xfrm>
          <a:prstGeom prst="rect">
            <a:avLst/>
          </a:prstGeom>
          <a:ln w="12700">
            <a:miter lim="400000"/>
          </a:ln>
        </p:spPr>
      </p:pic>
      <p:sp>
        <p:nvSpPr>
          <p:cNvPr id="8" name="Shape 69"/>
          <p:cNvSpPr txBox="1">
            <a:spLocks/>
          </p:cNvSpPr>
          <p:nvPr/>
        </p:nvSpPr>
        <p:spPr>
          <a:xfrm>
            <a:off x="4853467" y="5622658"/>
            <a:ext cx="3622875" cy="38472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marL="0" marR="0" indent="0" algn="l" defTabSz="584200" rtl="0" latinLnBrk="0">
              <a:lnSpc>
                <a:spcPts val="2200"/>
              </a:lnSpc>
              <a:spcBef>
                <a:spcPts val="0"/>
              </a:spcBef>
              <a:spcAft>
                <a:spcPts val="0"/>
              </a:spcAft>
              <a:buClrTx/>
              <a:buSzTx/>
              <a:buFontTx/>
              <a:buNone/>
              <a:tabLst/>
              <a:defRPr sz="1800" b="0" i="0" u="none" strike="noStrike" cap="none" spc="0" baseline="0">
                <a:ln>
                  <a:noFill/>
                </a:ln>
                <a:solidFill>
                  <a:srgbClr val="FFFFFF"/>
                </a:solidFill>
                <a:uFillTx/>
                <a:latin typeface="Lato Heavy"/>
                <a:ea typeface="Lato Heavy"/>
                <a:cs typeface="Lato Heavy"/>
                <a:sym typeface="Lato Heavy"/>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9pPr>
          </a:lstStyle>
          <a:p>
            <a:pPr hangingPunct="1"/>
            <a:r>
              <a:rPr lang="sl-SI" dirty="0" smtClean="0"/>
              <a:t>23rd </a:t>
            </a:r>
            <a:r>
              <a:rPr lang="en-US" dirty="0" smtClean="0"/>
              <a:t>of June, </a:t>
            </a:r>
            <a:r>
              <a:rPr lang="sl-SI" dirty="0" smtClean="0"/>
              <a:t>2016</a:t>
            </a:r>
            <a:endParaRPr lang="sl-SI" dirty="0"/>
          </a:p>
        </p:txBody>
      </p:sp>
      <p:pic>
        <p:nvPicPr>
          <p:cNvPr id="9"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7050" y="7182695"/>
            <a:ext cx="1050199" cy="367440"/>
          </a:xfrm>
          <a:prstGeom prst="rect">
            <a:avLst/>
          </a:prstGeom>
        </p:spPr>
      </p:pic>
      <p:sp>
        <p:nvSpPr>
          <p:cNvPr id="10" name="Textfeld 2"/>
          <p:cNvSpPr txBox="1"/>
          <p:nvPr/>
        </p:nvSpPr>
        <p:spPr>
          <a:xfrm>
            <a:off x="9314393" y="7565782"/>
            <a:ext cx="3689499" cy="5488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100" dirty="0"/>
              <a:t>This work is licensed under a </a:t>
            </a:r>
            <a:r>
              <a:rPr lang="en-US" sz="1100" dirty="0">
                <a:hlinkClick r:id="rId6"/>
              </a:rPr>
              <a:t>Creative Commons Attribution 4.0 International License</a:t>
            </a:r>
            <a:r>
              <a:rPr lang="en-US" dirty="0"/>
              <a:t>.</a:t>
            </a:r>
            <a:endParaRPr kumimoji="0" lang="de-DE" sz="1800" b="0" i="0" u="none" strike="noStrike" cap="none" spc="0" normalizeH="0" baseline="0" dirty="0">
              <a:ln>
                <a:noFill/>
              </a:ln>
              <a:solidFill>
                <a:srgbClr val="FFFFFF"/>
              </a:solidFill>
              <a:effectLst/>
              <a:uFillTx/>
              <a:latin typeface="Lato Heavy"/>
              <a:ea typeface="Lato Heavy"/>
              <a:cs typeface="Lato Heavy"/>
              <a:sym typeface="Lato Heavy"/>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Poll</a:t>
            </a:r>
            <a:endParaRPr lang="sl-SI" dirty="0"/>
          </a:p>
        </p:txBody>
      </p:sp>
      <p:sp>
        <p:nvSpPr>
          <p:cNvPr id="3" name="Text Placeholder 2"/>
          <p:cNvSpPr>
            <a:spLocks noGrp="1"/>
          </p:cNvSpPr>
          <p:nvPr>
            <p:ph type="body" sz="half" idx="1"/>
          </p:nvPr>
        </p:nvSpPr>
        <p:spPr>
          <a:xfrm>
            <a:off x="707299" y="1984443"/>
            <a:ext cx="10464801" cy="6459166"/>
          </a:xfrm>
        </p:spPr>
        <p:txBody>
          <a:bodyPr>
            <a:normAutofit/>
          </a:bodyPr>
          <a:lstStyle/>
          <a:p>
            <a:pPr marL="0" indent="0">
              <a:buNone/>
            </a:pPr>
            <a:r>
              <a:rPr lang="en-GB" dirty="0"/>
              <a:t>Put yourself in the shoes of researchers in your country. Which is the most important </a:t>
            </a:r>
            <a:r>
              <a:rPr lang="en-GB" b="1" dirty="0"/>
              <a:t>reason to share</a:t>
            </a:r>
            <a:r>
              <a:rPr lang="en-GB" dirty="0"/>
              <a:t> research data</a:t>
            </a:r>
            <a:r>
              <a:rPr lang="en-GB" dirty="0" smtClean="0"/>
              <a:t>:</a:t>
            </a:r>
            <a:endParaRPr lang="sl-SI" dirty="0" smtClean="0"/>
          </a:p>
          <a:p>
            <a:pPr marL="0" indent="0">
              <a:buNone/>
            </a:pPr>
            <a:endParaRPr lang="sl-SI" dirty="0" smtClean="0"/>
          </a:p>
          <a:p>
            <a:pPr lvl="0"/>
            <a:r>
              <a:rPr lang="en-GB" dirty="0"/>
              <a:t>Funders requirement</a:t>
            </a:r>
            <a:endParaRPr lang="sl-SI" dirty="0"/>
          </a:p>
          <a:p>
            <a:pPr lvl="0"/>
            <a:r>
              <a:rPr lang="en-GB" dirty="0"/>
              <a:t>Scientific journal requirements</a:t>
            </a:r>
            <a:endParaRPr lang="sl-SI" dirty="0"/>
          </a:p>
          <a:p>
            <a:pPr lvl="0"/>
            <a:r>
              <a:rPr lang="en-GB" dirty="0"/>
              <a:t>Principles of scientific research – culture of sharing</a:t>
            </a:r>
            <a:endParaRPr lang="sl-SI" dirty="0"/>
          </a:p>
          <a:p>
            <a:pPr lvl="0"/>
            <a:r>
              <a:rPr lang="en-GB" dirty="0"/>
              <a:t>Collaboration with other researches – raising impact of your work</a:t>
            </a:r>
            <a:endParaRPr lang="sl-SI" dirty="0"/>
          </a:p>
          <a:p>
            <a:pPr marL="0" indent="0">
              <a:buNone/>
            </a:pPr>
            <a:endParaRPr lang="sl-SI" dirty="0"/>
          </a:p>
        </p:txBody>
      </p:sp>
    </p:spTree>
    <p:extLst>
      <p:ext uri="{BB962C8B-B14F-4D97-AF65-F5344CB8AC3E}">
        <p14:creationId xmlns:p14="http://schemas.microsoft.com/office/powerpoint/2010/main" val="61895204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719999" y="2879999"/>
            <a:ext cx="10464801" cy="5983289"/>
          </a:xfrm>
          <a:prstGeom prst="rect">
            <a:avLst/>
          </a:prstGeom>
        </p:spPr>
        <p:txBody>
          <a:bodyPr/>
          <a:lstStyle/>
          <a:p>
            <a:r>
              <a:rPr lang="sl-SI" dirty="0"/>
              <a:t>Data </a:t>
            </a:r>
            <a:r>
              <a:rPr lang="en-US" dirty="0" smtClean="0"/>
              <a:t>management covers all aspects of handling, organizing, documenting and enhancing research data.</a:t>
            </a:r>
            <a:r>
              <a:rPr lang="sl-SI" dirty="0" smtClean="0"/>
              <a:t> </a:t>
            </a:r>
            <a:r>
              <a:rPr lang="en-US" dirty="0" smtClean="0"/>
              <a:t>(</a:t>
            </a:r>
            <a:r>
              <a:rPr lang="en-US" dirty="0" smtClean="0">
                <a:hlinkClick r:id="rId3"/>
              </a:rPr>
              <a:t>UKDA</a:t>
            </a:r>
            <a:r>
              <a:rPr lang="en-US" dirty="0" smtClean="0"/>
              <a:t>)</a:t>
            </a:r>
            <a:endParaRPr lang="en-US" dirty="0"/>
          </a:p>
        </p:txBody>
      </p:sp>
      <p:sp>
        <p:nvSpPr>
          <p:cNvPr id="84" name="Shape 84"/>
          <p:cNvSpPr>
            <a:spLocks noGrp="1"/>
          </p:cNvSpPr>
          <p:nvPr>
            <p:ph type="title"/>
          </p:nvPr>
        </p:nvSpPr>
        <p:spPr>
          <a:xfrm>
            <a:off x="723900" y="719999"/>
            <a:ext cx="11761242" cy="1939530"/>
          </a:xfrm>
          <a:prstGeom prst="rect">
            <a:avLst/>
          </a:prstGeom>
        </p:spPr>
        <p:txBody>
          <a:bodyPr/>
          <a:lstStyle/>
          <a:p>
            <a:r>
              <a:rPr lang="en-US" dirty="0" smtClean="0"/>
              <a:t>Definition of Research Data Management</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3170" y="4901818"/>
            <a:ext cx="3607595" cy="3607595"/>
          </a:xfrm>
          <a:prstGeom prst="rect">
            <a:avLst/>
          </a:prstGeom>
        </p:spPr>
      </p:pic>
      <p:sp>
        <p:nvSpPr>
          <p:cNvPr id="3" name="TextBox 2"/>
          <p:cNvSpPr txBox="1"/>
          <p:nvPr/>
        </p:nvSpPr>
        <p:spPr>
          <a:xfrm>
            <a:off x="11184800" y="7664952"/>
            <a:ext cx="129540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l-SI" sz="1800" b="0" i="0" u="none" strike="noStrike" cap="none" spc="0" normalizeH="0" baseline="0" dirty="0" smtClean="0">
                <a:ln>
                  <a:noFill/>
                </a:ln>
                <a:solidFill>
                  <a:srgbClr val="FFFFFF"/>
                </a:solidFill>
                <a:effectLst/>
                <a:uFillTx/>
                <a:latin typeface="Lato" pitchFamily="34" charset="0"/>
                <a:ea typeface="Lato" pitchFamily="34" charset="0"/>
                <a:cs typeface="Lato" pitchFamily="34" charset="0"/>
                <a:sym typeface="Lato Heavy"/>
              </a:rPr>
              <a:t>UKDA</a:t>
            </a:r>
            <a:endParaRPr kumimoji="0" lang="sl-SI" sz="1800" b="0" i="0" u="none" strike="noStrike" cap="none" spc="0" normalizeH="0" baseline="0" dirty="0">
              <a:ln>
                <a:noFill/>
              </a:ln>
              <a:solidFill>
                <a:srgbClr val="FFFFFF"/>
              </a:solidFill>
              <a:effectLst/>
              <a:uFillTx/>
              <a:latin typeface="Lato" pitchFamily="34" charset="0"/>
              <a:ea typeface="Lato" pitchFamily="34" charset="0"/>
              <a:cs typeface="Lato" pitchFamily="34" charset="0"/>
              <a:sym typeface="Lato Heavy"/>
            </a:endParaRPr>
          </a:p>
        </p:txBody>
      </p:sp>
    </p:spTree>
    <p:extLst>
      <p:ext uri="{BB962C8B-B14F-4D97-AF65-F5344CB8AC3E}">
        <p14:creationId xmlns:p14="http://schemas.microsoft.com/office/powerpoint/2010/main" val="74640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719999" y="2879999"/>
            <a:ext cx="10464801" cy="5983289"/>
          </a:xfrm>
          <a:prstGeom prst="rect">
            <a:avLst/>
          </a:prstGeom>
        </p:spPr>
        <p:txBody>
          <a:bodyPr/>
          <a:lstStyle/>
          <a:p>
            <a:r>
              <a:rPr lang="en-US" dirty="0"/>
              <a:t>Research data management entails that data and related metadata are created, preserved and </a:t>
            </a:r>
            <a:r>
              <a:rPr lang="en-US" dirty="0" smtClean="0"/>
              <a:t>organized </a:t>
            </a:r>
            <a:r>
              <a:rPr lang="en-US" dirty="0"/>
              <a:t>in a manner which ensures that data remain accessible and reliable, and data protection and security are maintained over the whole data life cycle</a:t>
            </a:r>
            <a:r>
              <a:rPr lang="en-US" dirty="0" smtClean="0"/>
              <a:t>.</a:t>
            </a:r>
            <a:r>
              <a:rPr lang="sl-SI" dirty="0" smtClean="0"/>
              <a:t> </a:t>
            </a:r>
            <a:r>
              <a:rPr lang="en-US" dirty="0" smtClean="0"/>
              <a:t>(</a:t>
            </a:r>
            <a:r>
              <a:rPr lang="sl-SI" dirty="0" smtClean="0">
                <a:hlinkClick r:id="rId3"/>
              </a:rPr>
              <a:t>FSD</a:t>
            </a:r>
            <a:r>
              <a:rPr lang="en-US" dirty="0" smtClean="0"/>
              <a:t>)</a:t>
            </a:r>
            <a:endParaRPr lang="en-US" dirty="0"/>
          </a:p>
        </p:txBody>
      </p:sp>
      <p:sp>
        <p:nvSpPr>
          <p:cNvPr id="84" name="Shape 84"/>
          <p:cNvSpPr>
            <a:spLocks noGrp="1"/>
          </p:cNvSpPr>
          <p:nvPr>
            <p:ph type="title"/>
          </p:nvPr>
        </p:nvSpPr>
        <p:spPr>
          <a:xfrm>
            <a:off x="723900" y="719999"/>
            <a:ext cx="11761242" cy="1939530"/>
          </a:xfrm>
          <a:prstGeom prst="rect">
            <a:avLst/>
          </a:prstGeom>
        </p:spPr>
        <p:txBody>
          <a:bodyPr/>
          <a:lstStyle/>
          <a:p>
            <a:r>
              <a:rPr lang="en-US" dirty="0" smtClean="0"/>
              <a:t>Definition of </a:t>
            </a:r>
            <a:r>
              <a:rPr lang="sl-SI" dirty="0" smtClean="0"/>
              <a:t>RDM</a:t>
            </a:r>
            <a:endParaRPr dirty="0"/>
          </a:p>
        </p:txBody>
      </p:sp>
    </p:spTree>
    <p:extLst>
      <p:ext uri="{BB962C8B-B14F-4D97-AF65-F5344CB8AC3E}">
        <p14:creationId xmlns:p14="http://schemas.microsoft.com/office/powerpoint/2010/main" val="3942268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719999" y="719999"/>
            <a:ext cx="11761243" cy="1939530"/>
          </a:xfrm>
          <a:prstGeom prst="rect">
            <a:avLst/>
          </a:prstGeom>
        </p:spPr>
        <p:txBody>
          <a:bodyPr/>
          <a:lstStyle/>
          <a:p>
            <a:r>
              <a:rPr lang="en-US" dirty="0" smtClean="0"/>
              <a:t>Research Data Life-Cycle</a:t>
            </a:r>
            <a:endParaRPr lang="en-US" dirty="0"/>
          </a:p>
        </p:txBody>
      </p:sp>
      <p:pic>
        <p:nvPicPr>
          <p:cNvPr id="1026" name="Picture 2" descr="http://cessda.net/var/cessda/storage/images/media/images/research-data-lifecycle-image/2345-6-eng-GB/Research-data-lifecycle-image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807" y="1755647"/>
            <a:ext cx="6431701" cy="68060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33000" y="7849304"/>
            <a:ext cx="214630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sl-SI" sz="1800" b="0" i="0" u="none" strike="noStrike" cap="none" spc="0" normalizeH="0" baseline="0" dirty="0" smtClean="0">
                <a:ln>
                  <a:noFill/>
                </a:ln>
                <a:solidFill>
                  <a:srgbClr val="FFFFFF"/>
                </a:solidFill>
                <a:effectLst/>
                <a:uFillTx/>
                <a:latin typeface="Lato Heavy"/>
                <a:ea typeface="Lato Heavy"/>
                <a:cs typeface="Lato Heavy"/>
                <a:sym typeface="Lato Heavy"/>
                <a:hlinkClick r:id="rId4"/>
              </a:rPr>
              <a:t>CESSDA</a:t>
            </a:r>
            <a:endParaRPr kumimoji="0" lang="sl-SI" sz="1800" b="0" i="0" u="none" strike="noStrike" cap="none" spc="0" normalizeH="0" baseline="0" dirty="0">
              <a:ln>
                <a:noFill/>
              </a:ln>
              <a:solidFill>
                <a:srgbClr val="FFFFFF"/>
              </a:solidFill>
              <a:effectLst/>
              <a:uFillTx/>
              <a:latin typeface="Lato Heavy"/>
              <a:ea typeface="Lato Heavy"/>
              <a:cs typeface="Lato Heavy"/>
              <a:sym typeface="Lato Heavy"/>
            </a:endParaRPr>
          </a:p>
        </p:txBody>
      </p:sp>
    </p:spTree>
    <p:extLst>
      <p:ext uri="{BB962C8B-B14F-4D97-AF65-F5344CB8AC3E}">
        <p14:creationId xmlns:p14="http://schemas.microsoft.com/office/powerpoint/2010/main" val="236140494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719999" y="719999"/>
            <a:ext cx="11761243" cy="1939530"/>
          </a:xfrm>
          <a:prstGeom prst="rect">
            <a:avLst/>
          </a:prstGeom>
        </p:spPr>
        <p:txBody>
          <a:bodyPr/>
          <a:lstStyle/>
          <a:p>
            <a:r>
              <a:rPr lang="en-US" dirty="0" smtClean="0"/>
              <a:t>Research Data Life-Cycle</a:t>
            </a:r>
            <a:endParaRPr lang="en-US" dirty="0"/>
          </a:p>
        </p:txBody>
      </p:sp>
      <p:sp>
        <p:nvSpPr>
          <p:cNvPr id="2" name="Text Placeholder 1"/>
          <p:cNvSpPr>
            <a:spLocks noGrp="1"/>
          </p:cNvSpPr>
          <p:nvPr>
            <p:ph type="body" sz="half" idx="1"/>
          </p:nvPr>
        </p:nvSpPr>
        <p:spPr>
          <a:xfrm>
            <a:off x="707299" y="2867298"/>
            <a:ext cx="10464801" cy="4143101"/>
          </a:xfrm>
        </p:spPr>
        <p:txBody>
          <a:bodyPr>
            <a:normAutofit/>
          </a:bodyPr>
          <a:lstStyle/>
          <a:p>
            <a:r>
              <a:rPr lang="en-US" dirty="0" smtClean="0"/>
              <a:t>For the effective management of data, </a:t>
            </a:r>
            <a:r>
              <a:rPr lang="en-US" dirty="0" smtClean="0">
                <a:solidFill>
                  <a:schemeClr val="bg1"/>
                </a:solidFill>
              </a:rPr>
              <a:t>planning starts</a:t>
            </a:r>
            <a:r>
              <a:rPr lang="en-US" dirty="0" smtClean="0"/>
              <a:t> when research is being designed and should consider both how data will be managed during the research and how they will be shared afterwards. </a:t>
            </a:r>
            <a:r>
              <a:rPr lang="sl-SI" dirty="0" smtClean="0"/>
              <a:t>(</a:t>
            </a:r>
            <a:r>
              <a:rPr lang="sl-SI" dirty="0" smtClean="0">
                <a:hlinkClick r:id="rId3"/>
              </a:rPr>
              <a:t>UKDS</a:t>
            </a:r>
            <a:r>
              <a:rPr lang="sl-SI" dirty="0" smtClean="0"/>
              <a:t>)</a:t>
            </a:r>
            <a:endParaRPr lang="sl-SI" dirty="0"/>
          </a:p>
        </p:txBody>
      </p:sp>
      <p:pic>
        <p:nvPicPr>
          <p:cNvPr id="1026" name="Picture 2" descr="http://cessda.net/var/cessda/storage/images/media/images/research-data-lifecycle-image/2345-6-eng-GB/Research-data-lifecycle-image_lar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7839" y="5382277"/>
            <a:ext cx="2863915" cy="303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79894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719999" y="2879999"/>
            <a:ext cx="10464801" cy="5983289"/>
          </a:xfrm>
          <a:prstGeom prst="rect">
            <a:avLst/>
          </a:prstGeom>
        </p:spPr>
        <p:txBody>
          <a:bodyPr/>
          <a:lstStyle/>
          <a:p>
            <a:r>
              <a:rPr lang="en-US" dirty="0" smtClean="0"/>
              <a:t>It is a vital step in your research process that you </a:t>
            </a:r>
            <a:r>
              <a:rPr lang="en-US" b="1" dirty="0" smtClean="0"/>
              <a:t>cannot afford to skip</a:t>
            </a:r>
            <a:r>
              <a:rPr lang="en-US" dirty="0" smtClean="0"/>
              <a:t>.</a:t>
            </a:r>
          </a:p>
          <a:p>
            <a:endParaRPr lang="en-US" dirty="0" smtClean="0"/>
          </a:p>
          <a:p>
            <a:r>
              <a:rPr lang="en-US" dirty="0" smtClean="0"/>
              <a:t>It helps you ensure your research data are accurate, complete, reliable, and secure both </a:t>
            </a:r>
            <a:r>
              <a:rPr lang="en-US" b="1" dirty="0" smtClean="0"/>
              <a:t>during and after</a:t>
            </a:r>
            <a:r>
              <a:rPr lang="en-US" dirty="0" smtClean="0"/>
              <a:t> you complete your research. </a:t>
            </a:r>
            <a:br>
              <a:rPr lang="en-US" dirty="0" smtClean="0"/>
            </a:br>
            <a:r>
              <a:rPr lang="en-US" dirty="0" smtClean="0"/>
              <a:t>(</a:t>
            </a:r>
            <a:r>
              <a:rPr lang="sl-SI" dirty="0" smtClean="0">
                <a:hlinkClick r:id="rId3"/>
              </a:rPr>
              <a:t>MANTRA</a:t>
            </a:r>
            <a:r>
              <a:rPr lang="en-US" dirty="0" smtClean="0"/>
              <a:t>)</a:t>
            </a:r>
            <a:endParaRPr lang="en-US" dirty="0"/>
          </a:p>
        </p:txBody>
      </p:sp>
      <p:sp>
        <p:nvSpPr>
          <p:cNvPr id="84" name="Shape 84"/>
          <p:cNvSpPr>
            <a:spLocks noGrp="1"/>
          </p:cNvSpPr>
          <p:nvPr>
            <p:ph type="title"/>
          </p:nvPr>
        </p:nvSpPr>
        <p:spPr>
          <a:xfrm>
            <a:off x="723900" y="719999"/>
            <a:ext cx="11761242" cy="1939530"/>
          </a:xfrm>
          <a:prstGeom prst="rect">
            <a:avLst/>
          </a:prstGeom>
        </p:spPr>
        <p:txBody>
          <a:bodyPr/>
          <a:lstStyle/>
          <a:p>
            <a:r>
              <a:rPr lang="en-US" dirty="0" smtClean="0"/>
              <a:t>Benefits and Advantages of RDM</a:t>
            </a:r>
            <a:endParaRPr lang="en-US" dirty="0"/>
          </a:p>
        </p:txBody>
      </p:sp>
      <p:pic>
        <p:nvPicPr>
          <p:cNvPr id="1026" name="Picture 2" descr="http://edina.ac.uk/news/pix/mant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6118" y="6743700"/>
            <a:ext cx="41910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49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719999" y="2879999"/>
            <a:ext cx="10464801" cy="5983289"/>
          </a:xfrm>
          <a:prstGeom prst="rect">
            <a:avLst/>
          </a:prstGeom>
        </p:spPr>
        <p:txBody>
          <a:bodyPr>
            <a:normAutofit/>
          </a:bodyPr>
          <a:lstStyle/>
          <a:p>
            <a:r>
              <a:rPr lang="en-US" dirty="0" smtClean="0"/>
              <a:t>Good data management is fundamental </a:t>
            </a:r>
            <a:r>
              <a:rPr lang="en-US" b="1" dirty="0" smtClean="0"/>
              <a:t>for high quality research </a:t>
            </a:r>
            <a:r>
              <a:rPr lang="en-US" dirty="0" smtClean="0"/>
              <a:t>data and research excellence</a:t>
            </a:r>
            <a:r>
              <a:rPr lang="sl-SI" dirty="0" smtClean="0"/>
              <a:t>.</a:t>
            </a:r>
          </a:p>
          <a:p>
            <a:endParaRPr lang="sl-SI" dirty="0" smtClean="0"/>
          </a:p>
          <a:p>
            <a:r>
              <a:rPr lang="en-GB" dirty="0"/>
              <a:t>Well organised, well documented, preserved and shared data are invaluable to advance scientific inquiry and to </a:t>
            </a:r>
            <a:r>
              <a:rPr lang="en-GB" b="1" dirty="0"/>
              <a:t>increase opportunities for learning and innovation</a:t>
            </a:r>
            <a:r>
              <a:rPr lang="en-GB" dirty="0" smtClean="0"/>
              <a:t>.</a:t>
            </a:r>
            <a:r>
              <a:rPr lang="sl-SI" dirty="0"/>
              <a:t> </a:t>
            </a:r>
            <a:r>
              <a:rPr lang="sl-SI" dirty="0" smtClean="0"/>
              <a:t>(</a:t>
            </a:r>
            <a:r>
              <a:rPr lang="sl-SI" dirty="0">
                <a:hlinkClick r:id="rId3"/>
              </a:rPr>
              <a:t>UKDA</a:t>
            </a:r>
            <a:r>
              <a:rPr lang="sl-SI" dirty="0"/>
              <a:t>) </a:t>
            </a:r>
          </a:p>
          <a:p>
            <a:endParaRPr lang="sl-SI" dirty="0" smtClean="0"/>
          </a:p>
        </p:txBody>
      </p:sp>
      <p:sp>
        <p:nvSpPr>
          <p:cNvPr id="84" name="Shape 84"/>
          <p:cNvSpPr>
            <a:spLocks noGrp="1"/>
          </p:cNvSpPr>
          <p:nvPr>
            <p:ph type="title"/>
          </p:nvPr>
        </p:nvSpPr>
        <p:spPr>
          <a:xfrm>
            <a:off x="723900" y="719999"/>
            <a:ext cx="11761242" cy="1939530"/>
          </a:xfrm>
          <a:prstGeom prst="rect">
            <a:avLst/>
          </a:prstGeom>
        </p:spPr>
        <p:txBody>
          <a:bodyPr/>
          <a:lstStyle/>
          <a:p>
            <a:r>
              <a:rPr lang="en-US" dirty="0" smtClean="0"/>
              <a:t>Benefits and Advantages of RDM</a:t>
            </a:r>
            <a:endParaRPr lang="en-US" dirty="0"/>
          </a:p>
        </p:txBody>
      </p:sp>
    </p:spTree>
    <p:extLst>
      <p:ext uri="{BB962C8B-B14F-4D97-AF65-F5344CB8AC3E}">
        <p14:creationId xmlns:p14="http://schemas.microsoft.com/office/powerpoint/2010/main" val="1725185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719999" y="2879999"/>
            <a:ext cx="10464801" cy="5983289"/>
          </a:xfrm>
          <a:prstGeom prst="rect">
            <a:avLst/>
          </a:prstGeom>
        </p:spPr>
        <p:txBody>
          <a:bodyPr>
            <a:normAutofit/>
          </a:bodyPr>
          <a:lstStyle/>
          <a:p>
            <a:r>
              <a:rPr lang="en-US" dirty="0" smtClean="0"/>
              <a:t>It is particularly important for facilitating data sharing, ensuring the sustainability and accessibility of data in the </a:t>
            </a:r>
            <a:r>
              <a:rPr lang="en-US" b="1" dirty="0" smtClean="0"/>
              <a:t>long-term</a:t>
            </a:r>
            <a:r>
              <a:rPr lang="en-US" dirty="0" smtClean="0"/>
              <a:t>, and allowing data to be </a:t>
            </a:r>
            <a:r>
              <a:rPr lang="en-US" b="1" dirty="0" smtClean="0"/>
              <a:t>re-used </a:t>
            </a:r>
            <a:r>
              <a:rPr lang="en-US" dirty="0" smtClean="0"/>
              <a:t>for future science. </a:t>
            </a:r>
            <a:r>
              <a:rPr lang="sl-SI" dirty="0" smtClean="0"/>
              <a:t>(</a:t>
            </a:r>
            <a:r>
              <a:rPr lang="sl-SI" dirty="0" smtClean="0">
                <a:hlinkClick r:id="rId3"/>
              </a:rPr>
              <a:t>UKDS</a:t>
            </a:r>
            <a:r>
              <a:rPr lang="sl-SI" dirty="0" smtClean="0"/>
              <a:t>) </a:t>
            </a:r>
            <a:endParaRPr lang="sl-SI" dirty="0"/>
          </a:p>
          <a:p>
            <a:endParaRPr lang="sl-SI" dirty="0" smtClean="0"/>
          </a:p>
        </p:txBody>
      </p:sp>
      <p:sp>
        <p:nvSpPr>
          <p:cNvPr id="84" name="Shape 84"/>
          <p:cNvSpPr>
            <a:spLocks noGrp="1"/>
          </p:cNvSpPr>
          <p:nvPr>
            <p:ph type="title"/>
          </p:nvPr>
        </p:nvSpPr>
        <p:spPr>
          <a:xfrm>
            <a:off x="723900" y="719999"/>
            <a:ext cx="11761242" cy="1939530"/>
          </a:xfrm>
          <a:prstGeom prst="rect">
            <a:avLst/>
          </a:prstGeom>
        </p:spPr>
        <p:txBody>
          <a:bodyPr/>
          <a:lstStyle/>
          <a:p>
            <a:r>
              <a:rPr lang="en-US" dirty="0" smtClean="0"/>
              <a:t>Benefits and Advantages of RDM</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1229" y="5902099"/>
            <a:ext cx="47815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890000" y="8243578"/>
            <a:ext cx="4114800"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sl-SI" sz="1400" dirty="0">
                <a:latin typeface="Lato" pitchFamily="34" charset="0"/>
                <a:ea typeface="Lato" pitchFamily="34" charset="0"/>
                <a:cs typeface="Lato" pitchFamily="34" charset="0"/>
              </a:rPr>
              <a:t>https://www.ukdataservice.ac.uk/manage-data</a:t>
            </a:r>
            <a:endParaRPr kumimoji="0" lang="sl-SI" sz="1400" b="0" i="0" u="none" strike="noStrike" cap="none" spc="0" normalizeH="0" baseline="0" dirty="0">
              <a:ln>
                <a:noFill/>
              </a:ln>
              <a:solidFill>
                <a:srgbClr val="FFFFFF"/>
              </a:solidFill>
              <a:effectLst/>
              <a:uFillTx/>
              <a:latin typeface="Lato" pitchFamily="34" charset="0"/>
              <a:ea typeface="Lato" pitchFamily="34" charset="0"/>
              <a:cs typeface="Lato" pitchFamily="34" charset="0"/>
              <a:sym typeface="Lato Heavy"/>
            </a:endParaRPr>
          </a:p>
        </p:txBody>
      </p:sp>
    </p:spTree>
    <p:extLst>
      <p:ext uri="{BB962C8B-B14F-4D97-AF65-F5344CB8AC3E}">
        <p14:creationId xmlns:p14="http://schemas.microsoft.com/office/powerpoint/2010/main" val="1335521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719999" y="2879999"/>
            <a:ext cx="10464801" cy="5983289"/>
          </a:xfrm>
          <a:prstGeom prst="rect">
            <a:avLst/>
          </a:prstGeom>
        </p:spPr>
        <p:txBody>
          <a:bodyPr/>
          <a:lstStyle/>
          <a:p>
            <a:r>
              <a:rPr lang="en-US" dirty="0" smtClean="0"/>
              <a:t>A data management plan is a formal document you develop at the start of your research project which outlines all aspects of your data (i.e., what you will do with your data during and after your research project. (</a:t>
            </a:r>
            <a:r>
              <a:rPr lang="sl-SI" dirty="0" smtClean="0">
                <a:hlinkClick r:id="rId3"/>
              </a:rPr>
              <a:t>MANTRA</a:t>
            </a:r>
            <a:r>
              <a:rPr lang="en-US" dirty="0" smtClean="0"/>
              <a:t>) </a:t>
            </a:r>
            <a:endParaRPr lang="en-US" dirty="0"/>
          </a:p>
        </p:txBody>
      </p:sp>
      <p:sp>
        <p:nvSpPr>
          <p:cNvPr id="84" name="Shape 84"/>
          <p:cNvSpPr>
            <a:spLocks noGrp="1"/>
          </p:cNvSpPr>
          <p:nvPr>
            <p:ph type="title"/>
          </p:nvPr>
        </p:nvSpPr>
        <p:spPr>
          <a:xfrm>
            <a:off x="723900" y="719999"/>
            <a:ext cx="11761242" cy="1939530"/>
          </a:xfrm>
          <a:prstGeom prst="rect">
            <a:avLst/>
          </a:prstGeom>
        </p:spPr>
        <p:txBody>
          <a:bodyPr/>
          <a:lstStyle/>
          <a:p>
            <a:r>
              <a:rPr lang="en-US" dirty="0"/>
              <a:t>Definition of D</a:t>
            </a:r>
            <a:r>
              <a:rPr lang="sl-SI" dirty="0"/>
              <a:t>ata </a:t>
            </a:r>
            <a:r>
              <a:rPr lang="en-US" dirty="0"/>
              <a:t>Management Planning</a:t>
            </a:r>
          </a:p>
        </p:txBody>
      </p:sp>
    </p:spTree>
    <p:extLst>
      <p:ext uri="{BB962C8B-B14F-4D97-AF65-F5344CB8AC3E}">
        <p14:creationId xmlns:p14="http://schemas.microsoft.com/office/powerpoint/2010/main" val="2849436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719999" y="2879999"/>
            <a:ext cx="10464801" cy="5983289"/>
          </a:xfrm>
          <a:prstGeom prst="rect">
            <a:avLst/>
          </a:prstGeom>
        </p:spPr>
        <p:txBody>
          <a:bodyPr/>
          <a:lstStyle/>
          <a:p>
            <a:r>
              <a:rPr lang="en-US" dirty="0" smtClean="0"/>
              <a:t>A data management plan describes how research data are collected or created, how data are used and stored during research and how made accessible for others after the research has been completed</a:t>
            </a:r>
            <a:r>
              <a:rPr lang="sl-SI" dirty="0" smtClean="0"/>
              <a:t>. (</a:t>
            </a:r>
            <a:r>
              <a:rPr lang="sl-SI" dirty="0" smtClean="0">
                <a:hlinkClick r:id="rId3"/>
              </a:rPr>
              <a:t>FSD</a:t>
            </a:r>
            <a:r>
              <a:rPr lang="sl-SI" dirty="0" smtClean="0"/>
              <a:t>)</a:t>
            </a:r>
            <a:endParaRPr dirty="0"/>
          </a:p>
        </p:txBody>
      </p:sp>
      <p:sp>
        <p:nvSpPr>
          <p:cNvPr id="84" name="Shape 84"/>
          <p:cNvSpPr>
            <a:spLocks noGrp="1"/>
          </p:cNvSpPr>
          <p:nvPr>
            <p:ph type="title"/>
          </p:nvPr>
        </p:nvSpPr>
        <p:spPr>
          <a:xfrm>
            <a:off x="723900" y="719999"/>
            <a:ext cx="11761242" cy="1939530"/>
          </a:xfrm>
          <a:prstGeom prst="rect">
            <a:avLst/>
          </a:prstGeom>
        </p:spPr>
        <p:txBody>
          <a:bodyPr/>
          <a:lstStyle/>
          <a:p>
            <a:r>
              <a:rPr lang="en-US" dirty="0" smtClean="0"/>
              <a:t>Definition(s) of DM</a:t>
            </a:r>
            <a:r>
              <a:rPr lang="sl-SI" dirty="0" smtClean="0"/>
              <a:t>P</a:t>
            </a:r>
            <a:endParaRPr lang="en-US" dirty="0"/>
          </a:p>
        </p:txBody>
      </p:sp>
      <p:pic>
        <p:nvPicPr>
          <p:cNvPr id="3074" name="Picture 2" descr="http://www.fsd.uta.fi/aineistonhallinta/common/images/img_handbook_slide_fiv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3375" y="5150986"/>
            <a:ext cx="3781425" cy="31337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70390" y="8284712"/>
            <a:ext cx="4714752" cy="369332"/>
          </a:xfrm>
          <a:prstGeom prst="rect">
            <a:avLst/>
          </a:prstGeom>
        </p:spPr>
        <p:txBody>
          <a:bodyPr wrap="none">
            <a:spAutoFit/>
          </a:bodyPr>
          <a:lstStyle/>
          <a:p>
            <a:r>
              <a:rPr lang="sl-SI" dirty="0">
                <a:latin typeface="Lato" pitchFamily="34" charset="0"/>
                <a:ea typeface="Lato" pitchFamily="34" charset="0"/>
                <a:cs typeface="Lato" pitchFamily="34" charset="0"/>
              </a:rPr>
              <a:t>http://www.fsd.uta.fi/aineistonhallinta/en/</a:t>
            </a:r>
          </a:p>
        </p:txBody>
      </p:sp>
    </p:spTree>
    <p:extLst>
      <p:ext uri="{BB962C8B-B14F-4D97-AF65-F5344CB8AC3E}">
        <p14:creationId xmlns:p14="http://schemas.microsoft.com/office/powerpoint/2010/main" val="2266925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719999" y="719999"/>
            <a:ext cx="11761243" cy="1939530"/>
          </a:xfrm>
          <a:prstGeom prst="rect">
            <a:avLst/>
          </a:prstGeom>
        </p:spPr>
        <p:txBody>
          <a:bodyPr/>
          <a:lstStyle/>
          <a:p>
            <a:r>
              <a:rPr dirty="0"/>
              <a:t>CESSDA</a:t>
            </a:r>
          </a:p>
        </p:txBody>
      </p:sp>
      <p:sp>
        <p:nvSpPr>
          <p:cNvPr id="72" name="Shape 72"/>
          <p:cNvSpPr>
            <a:spLocks noGrp="1"/>
          </p:cNvSpPr>
          <p:nvPr>
            <p:ph type="body" idx="1"/>
          </p:nvPr>
        </p:nvSpPr>
        <p:spPr>
          <a:xfrm>
            <a:off x="719999" y="2244999"/>
            <a:ext cx="10996416" cy="5982446"/>
          </a:xfrm>
          <a:prstGeom prst="rect">
            <a:avLst/>
          </a:prstGeom>
        </p:spPr>
        <p:txBody>
          <a:bodyPr>
            <a:normAutofit/>
          </a:bodyPr>
          <a:lstStyle/>
          <a:p>
            <a:pPr marL="431165" indent="-431165" defTabSz="566674">
              <a:defRPr sz="3492"/>
            </a:pPr>
            <a:r>
              <a:rPr lang="en-US" dirty="0" smtClean="0"/>
              <a:t>L</a:t>
            </a:r>
            <a:r>
              <a:rPr dirty="0" smtClean="0"/>
              <a:t>egal </a:t>
            </a:r>
            <a:r>
              <a:rPr dirty="0"/>
              <a:t>entity owned and financed by the individual member </a:t>
            </a:r>
            <a:r>
              <a:rPr dirty="0" smtClean="0"/>
              <a:t>states</a:t>
            </a:r>
            <a:r>
              <a:rPr lang="sl-SI" dirty="0" smtClean="0"/>
              <a:t> &amp; </a:t>
            </a:r>
            <a:r>
              <a:rPr dirty="0" smtClean="0"/>
              <a:t>represented </a:t>
            </a:r>
            <a:r>
              <a:rPr dirty="0"/>
              <a:t>by a national institution, a Service Provider</a:t>
            </a:r>
            <a:br>
              <a:rPr dirty="0"/>
            </a:br>
            <a:endParaRPr dirty="0"/>
          </a:p>
          <a:p>
            <a:pPr marL="431165" indent="-431165" defTabSz="566674">
              <a:defRPr sz="3492"/>
            </a:pPr>
            <a:r>
              <a:rPr lang="en-US" dirty="0" smtClean="0"/>
              <a:t>Recognized</a:t>
            </a:r>
            <a:r>
              <a:rPr dirty="0" smtClean="0"/>
              <a:t> </a:t>
            </a:r>
            <a:r>
              <a:rPr dirty="0"/>
              <a:t>as an ESFRI Landmark in the ESFRI 2016 </a:t>
            </a:r>
            <a:r>
              <a:rPr dirty="0">
                <a:hlinkClick r:id="rId2"/>
              </a:rPr>
              <a:t>Roadmap</a:t>
            </a:r>
            <a:r>
              <a:rPr dirty="0"/>
              <a:t> in the field of social and cultural </a:t>
            </a:r>
            <a:r>
              <a:rPr dirty="0" smtClean="0"/>
              <a:t>innovation</a:t>
            </a:r>
            <a:endParaRPr lang="sl-SI" dirty="0" smtClean="0"/>
          </a:p>
          <a:p>
            <a:pPr marL="431165" indent="-431165" defTabSz="566674">
              <a:defRPr sz="3492"/>
            </a:pPr>
            <a:endParaRPr lang="sl-SI" dirty="0"/>
          </a:p>
          <a:p>
            <a:pPr marL="431165" indent="-431165" defTabSz="566674">
              <a:defRPr sz="3492"/>
            </a:pPr>
            <a:r>
              <a:rPr lang="en-US" dirty="0" smtClean="0"/>
              <a:t>Aiming to </a:t>
            </a:r>
            <a:r>
              <a:rPr lang="en-US" dirty="0"/>
              <a:t>facilitate access to social science </a:t>
            </a:r>
            <a:r>
              <a:rPr lang="en-US" dirty="0" smtClean="0"/>
              <a:t>data </a:t>
            </a:r>
            <a:r>
              <a:rPr lang="en-US" dirty="0"/>
              <a:t>resources for researchers regardless of the location of researcher or </a:t>
            </a:r>
            <a:r>
              <a:rPr lang="en-US" dirty="0" smtClean="0"/>
              <a:t>data</a:t>
            </a:r>
            <a:r>
              <a:rPr lang="sl-SI" dirty="0" smtClean="0"/>
              <a:t>.</a:t>
            </a:r>
            <a:endParaRPr dirty="0"/>
          </a:p>
        </p:txBody>
      </p:sp>
    </p:spTree>
    <p:extLst>
      <p:ext uri="{BB962C8B-B14F-4D97-AF65-F5344CB8AC3E}">
        <p14:creationId xmlns:p14="http://schemas.microsoft.com/office/powerpoint/2010/main" val="148158182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719999" y="2879999"/>
            <a:ext cx="10464801" cy="5983289"/>
          </a:xfrm>
          <a:prstGeom prst="rect">
            <a:avLst/>
          </a:prstGeom>
        </p:spPr>
        <p:txBody>
          <a:bodyPr/>
          <a:lstStyle/>
          <a:p>
            <a:r>
              <a:rPr lang="en-US" dirty="0" smtClean="0"/>
              <a:t>A research data management plan describes </a:t>
            </a:r>
            <a:r>
              <a:rPr lang="en-US" b="1" dirty="0" smtClean="0"/>
              <a:t>strategies</a:t>
            </a:r>
            <a:r>
              <a:rPr lang="en-US" dirty="0" smtClean="0"/>
              <a:t> for the collection, storage, validation, security, preservation, and sharing of data where possible, throughout the data lifecycle. </a:t>
            </a:r>
            <a:r>
              <a:rPr lang="sl-SI" dirty="0" smtClean="0"/>
              <a:t>(</a:t>
            </a:r>
            <a:r>
              <a:rPr lang="sl-SI" dirty="0" smtClean="0">
                <a:hlinkClick r:id="rId3"/>
              </a:rPr>
              <a:t>CESSDA</a:t>
            </a:r>
            <a:r>
              <a:rPr lang="sl-SI" dirty="0" smtClean="0"/>
              <a:t>)</a:t>
            </a:r>
            <a:endParaRPr dirty="0"/>
          </a:p>
        </p:txBody>
      </p:sp>
      <p:sp>
        <p:nvSpPr>
          <p:cNvPr id="84" name="Shape 84"/>
          <p:cNvSpPr>
            <a:spLocks noGrp="1"/>
          </p:cNvSpPr>
          <p:nvPr>
            <p:ph type="title"/>
          </p:nvPr>
        </p:nvSpPr>
        <p:spPr>
          <a:xfrm>
            <a:off x="723900" y="719999"/>
            <a:ext cx="11761242" cy="1939530"/>
          </a:xfrm>
          <a:prstGeom prst="rect">
            <a:avLst/>
          </a:prstGeom>
        </p:spPr>
        <p:txBody>
          <a:bodyPr/>
          <a:lstStyle/>
          <a:p>
            <a:r>
              <a:rPr lang="en-US" dirty="0"/>
              <a:t>Definition(s) of DM</a:t>
            </a:r>
            <a:r>
              <a:rPr lang="sl-SI" dirty="0"/>
              <a:t>P</a:t>
            </a:r>
            <a:endParaRPr lang="en-US" dirty="0"/>
          </a:p>
        </p:txBody>
      </p:sp>
      <p:pic>
        <p:nvPicPr>
          <p:cNvPr id="4098" name="Picture 2" descr="http://cessda.net/var/cessda/storage/images/media/images/cessda-poster-screenshot/5678-1-eng-GB/cessda-poster-screenshot_lar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1429" y="5334000"/>
            <a:ext cx="2023328" cy="2869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719999" y="2879999"/>
            <a:ext cx="10464801" cy="5983289"/>
          </a:xfrm>
          <a:prstGeom prst="rect">
            <a:avLst/>
          </a:prstGeom>
        </p:spPr>
        <p:txBody>
          <a:bodyPr/>
          <a:lstStyle/>
          <a:p>
            <a:r>
              <a:rPr lang="en-US" dirty="0" smtClean="0"/>
              <a:t>The </a:t>
            </a:r>
            <a:r>
              <a:rPr lang="en-US" dirty="0"/>
              <a:t>purpose of the Data Management Plan (DMP) is to provide an analysis of the main elements of the data management policy that will be used by the applicants with regard to all the datasets that will be generated by the project. </a:t>
            </a:r>
            <a:endParaRPr lang="sl-SI" dirty="0" smtClean="0"/>
          </a:p>
          <a:p>
            <a:endParaRPr lang="en-US" dirty="0"/>
          </a:p>
          <a:p>
            <a:r>
              <a:rPr lang="en-US" dirty="0"/>
              <a:t>The DMP </a:t>
            </a:r>
            <a:r>
              <a:rPr lang="en-US" b="1" dirty="0"/>
              <a:t>is not a fixed document</a:t>
            </a:r>
            <a:r>
              <a:rPr lang="en-US" dirty="0"/>
              <a:t>, but evolves during the lifespan of the project. </a:t>
            </a:r>
            <a:r>
              <a:rPr lang="sl-SI" dirty="0"/>
              <a:t>(</a:t>
            </a:r>
            <a:r>
              <a:rPr lang="sl-SI" dirty="0">
                <a:hlinkClick r:id="rId3"/>
              </a:rPr>
              <a:t>H2020</a:t>
            </a:r>
            <a:r>
              <a:rPr lang="sl-SI" dirty="0"/>
              <a:t>)</a:t>
            </a:r>
          </a:p>
          <a:p>
            <a:endParaRPr dirty="0"/>
          </a:p>
        </p:txBody>
      </p:sp>
      <p:sp>
        <p:nvSpPr>
          <p:cNvPr id="84" name="Shape 84"/>
          <p:cNvSpPr>
            <a:spLocks noGrp="1"/>
          </p:cNvSpPr>
          <p:nvPr>
            <p:ph type="title"/>
          </p:nvPr>
        </p:nvSpPr>
        <p:spPr>
          <a:xfrm>
            <a:off x="723900" y="719999"/>
            <a:ext cx="11761242" cy="1939530"/>
          </a:xfrm>
          <a:prstGeom prst="rect">
            <a:avLst/>
          </a:prstGeom>
        </p:spPr>
        <p:txBody>
          <a:bodyPr/>
          <a:lstStyle/>
          <a:p>
            <a:r>
              <a:rPr lang="en-US" dirty="0" smtClean="0"/>
              <a:t>Definition(s) of DM</a:t>
            </a:r>
            <a:r>
              <a:rPr lang="sl-SI" dirty="0" smtClean="0"/>
              <a:t>P</a:t>
            </a:r>
            <a:endParaRPr lang="en-US" dirty="0"/>
          </a:p>
        </p:txBody>
      </p:sp>
    </p:spTree>
    <p:extLst>
      <p:ext uri="{BB962C8B-B14F-4D97-AF65-F5344CB8AC3E}">
        <p14:creationId xmlns:p14="http://schemas.microsoft.com/office/powerpoint/2010/main" val="2772220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and Components of DM</a:t>
            </a:r>
            <a:r>
              <a:rPr lang="sl-SI" dirty="0" smtClean="0"/>
              <a:t>P</a:t>
            </a:r>
            <a:endParaRPr lang="en-US" dirty="0"/>
          </a:p>
        </p:txBody>
      </p:sp>
      <p:sp>
        <p:nvSpPr>
          <p:cNvPr id="3" name="Text Placeholder 2"/>
          <p:cNvSpPr>
            <a:spLocks noGrp="1"/>
          </p:cNvSpPr>
          <p:nvPr>
            <p:ph type="body" sz="half" idx="1"/>
          </p:nvPr>
        </p:nvSpPr>
        <p:spPr>
          <a:xfrm>
            <a:off x="707299" y="2867298"/>
            <a:ext cx="10464801" cy="5069694"/>
          </a:xfrm>
        </p:spPr>
        <p:txBody>
          <a:bodyPr>
            <a:normAutofit/>
          </a:bodyPr>
          <a:lstStyle/>
          <a:p>
            <a:pPr marL="0" indent="0">
              <a:buNone/>
            </a:pPr>
            <a:r>
              <a:rPr lang="en-US" dirty="0"/>
              <a:t>It must cover: </a:t>
            </a:r>
          </a:p>
          <a:p>
            <a:pPr>
              <a:buFont typeface="Wingdings"/>
              <a:buChar char="à"/>
            </a:pPr>
            <a:r>
              <a:rPr lang="en-US" dirty="0" smtClean="0"/>
              <a:t>the </a:t>
            </a:r>
            <a:r>
              <a:rPr lang="en-US" dirty="0"/>
              <a:t>handling of research data during &amp; after the </a:t>
            </a:r>
            <a:r>
              <a:rPr lang="en-US" dirty="0" smtClean="0"/>
              <a:t>project</a:t>
            </a:r>
            <a:endParaRPr lang="sl-SI" dirty="0" smtClean="0"/>
          </a:p>
          <a:p>
            <a:pPr>
              <a:buFont typeface="Wingdings"/>
              <a:buChar char="à"/>
            </a:pPr>
            <a:r>
              <a:rPr lang="en-US" dirty="0" smtClean="0"/>
              <a:t>what </a:t>
            </a:r>
            <a:r>
              <a:rPr lang="en-US" dirty="0"/>
              <a:t>data will be collected, processed or </a:t>
            </a:r>
            <a:r>
              <a:rPr lang="en-US" dirty="0" smtClean="0"/>
              <a:t>generated</a:t>
            </a:r>
            <a:endParaRPr lang="sl-SI" dirty="0" smtClean="0"/>
          </a:p>
          <a:p>
            <a:pPr>
              <a:buFont typeface="Wingdings"/>
              <a:buChar char="à"/>
            </a:pPr>
            <a:r>
              <a:rPr lang="en-US" dirty="0" smtClean="0"/>
              <a:t>what </a:t>
            </a:r>
            <a:r>
              <a:rPr lang="en-US" dirty="0"/>
              <a:t>methodology &amp; standards will be applied </a:t>
            </a:r>
            <a:endParaRPr lang="sl-SI" dirty="0" smtClean="0"/>
          </a:p>
          <a:p>
            <a:pPr>
              <a:buFont typeface="Wingdings"/>
              <a:buChar char="à"/>
            </a:pPr>
            <a:r>
              <a:rPr lang="en-US" dirty="0" smtClean="0"/>
              <a:t>whether </a:t>
            </a:r>
            <a:r>
              <a:rPr lang="en-US" dirty="0"/>
              <a:t>data will be shared </a:t>
            </a:r>
            <a:r>
              <a:rPr lang="en-US" dirty="0" smtClean="0"/>
              <a:t>/</a:t>
            </a:r>
            <a:r>
              <a:rPr lang="sl-SI" dirty="0" smtClean="0"/>
              <a:t> </a:t>
            </a:r>
            <a:r>
              <a:rPr lang="en-US" dirty="0" smtClean="0"/>
              <a:t>made </a:t>
            </a:r>
            <a:r>
              <a:rPr lang="en-US" dirty="0"/>
              <a:t>open access &amp; how </a:t>
            </a:r>
            <a:endParaRPr lang="sl-SI" dirty="0" smtClean="0"/>
          </a:p>
          <a:p>
            <a:pPr>
              <a:buFont typeface="Wingdings"/>
              <a:buChar char="à"/>
            </a:pPr>
            <a:r>
              <a:rPr lang="en-US" dirty="0" smtClean="0"/>
              <a:t>how </a:t>
            </a:r>
            <a:r>
              <a:rPr lang="en-US" dirty="0"/>
              <a:t>data will be curated &amp; </a:t>
            </a:r>
            <a:r>
              <a:rPr lang="en-US" dirty="0" smtClean="0"/>
              <a:t>preserved</a:t>
            </a:r>
            <a:r>
              <a:rPr lang="sl-SI" dirty="0" smtClean="0"/>
              <a:t> (</a:t>
            </a:r>
            <a:r>
              <a:rPr lang="sl-SI" dirty="0" smtClean="0">
                <a:hlinkClick r:id="rId2"/>
              </a:rPr>
              <a:t>H2020</a:t>
            </a:r>
            <a:r>
              <a:rPr lang="sl-SI" dirty="0" smtClean="0"/>
              <a:t>)</a:t>
            </a:r>
            <a:endParaRPr lang="en-US" dirty="0"/>
          </a:p>
          <a:p>
            <a:endParaRPr lang="sl-SI" dirty="0"/>
          </a:p>
        </p:txBody>
      </p:sp>
    </p:spTree>
    <p:extLst>
      <p:ext uri="{BB962C8B-B14F-4D97-AF65-F5344CB8AC3E}">
        <p14:creationId xmlns:p14="http://schemas.microsoft.com/office/powerpoint/2010/main" val="58629202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719999" y="719999"/>
            <a:ext cx="11761243" cy="1939530"/>
          </a:xfrm>
          <a:prstGeom prst="rect">
            <a:avLst/>
          </a:prstGeom>
        </p:spPr>
        <p:txBody>
          <a:bodyPr/>
          <a:lstStyle/>
          <a:p>
            <a:r>
              <a:rPr lang="en-US" dirty="0" smtClean="0"/>
              <a:t>Structure and Components of </a:t>
            </a:r>
            <a:r>
              <a:rPr lang="sl-SI" dirty="0" smtClean="0"/>
              <a:t>D</a:t>
            </a:r>
            <a:r>
              <a:rPr lang="en-US" dirty="0" smtClean="0"/>
              <a:t>M</a:t>
            </a:r>
            <a:r>
              <a:rPr lang="sl-SI" dirty="0" smtClean="0"/>
              <a:t>P</a:t>
            </a:r>
            <a:endParaRPr lang="en-US" dirty="0"/>
          </a:p>
        </p:txBody>
      </p:sp>
      <p:sp>
        <p:nvSpPr>
          <p:cNvPr id="87" name="Shape 87"/>
          <p:cNvSpPr>
            <a:spLocks noGrp="1"/>
          </p:cNvSpPr>
          <p:nvPr>
            <p:ph type="body" idx="1"/>
          </p:nvPr>
        </p:nvSpPr>
        <p:spPr>
          <a:xfrm>
            <a:off x="719999" y="2879999"/>
            <a:ext cx="10464801" cy="5982446"/>
          </a:xfrm>
          <a:prstGeom prst="rect">
            <a:avLst/>
          </a:prstGeom>
        </p:spPr>
        <p:txBody>
          <a:bodyPr/>
          <a:lstStyle/>
          <a:p>
            <a:pPr lvl="0"/>
            <a:r>
              <a:rPr lang="en-US" dirty="0" smtClean="0"/>
              <a:t>The data</a:t>
            </a:r>
          </a:p>
          <a:p>
            <a:pPr lvl="0"/>
            <a:r>
              <a:rPr lang="en-US" dirty="0" smtClean="0"/>
              <a:t>Rights</a:t>
            </a:r>
          </a:p>
          <a:p>
            <a:pPr lvl="0"/>
            <a:r>
              <a:rPr lang="en-US" dirty="0" smtClean="0"/>
              <a:t>Confidentiality and data security</a:t>
            </a:r>
          </a:p>
          <a:p>
            <a:pPr lvl="0"/>
            <a:r>
              <a:rPr lang="en-US" dirty="0" smtClean="0"/>
              <a:t>File formats and programs</a:t>
            </a:r>
          </a:p>
          <a:p>
            <a:pPr lvl="0"/>
            <a:r>
              <a:rPr lang="en-US" dirty="0" smtClean="0"/>
              <a:t>Documentation on data processing and content</a:t>
            </a:r>
          </a:p>
          <a:p>
            <a:pPr lvl="0"/>
            <a:r>
              <a:rPr lang="en-US" dirty="0" smtClean="0"/>
              <a:t>Life cycle</a:t>
            </a:r>
          </a:p>
          <a:p>
            <a:pPr lvl="0"/>
            <a:r>
              <a:rPr lang="en-US" dirty="0" smtClean="0"/>
              <a:t>Data management plan models (</a:t>
            </a:r>
            <a:r>
              <a:rPr lang="en-US" dirty="0" smtClean="0">
                <a:hlinkClick r:id="rId3"/>
              </a:rPr>
              <a:t>FSD</a:t>
            </a:r>
            <a:r>
              <a:rPr lang="en-US" dirty="0" smtClean="0"/>
              <a:t>)</a:t>
            </a:r>
            <a:endParaRPr lang="en-US" dirty="0"/>
          </a:p>
        </p:txBody>
      </p:sp>
      <p:pic>
        <p:nvPicPr>
          <p:cNvPr id="5122" name="Picture 2" descr="http://www.fsd.uta.fi/aineistonhallinta/common/images/img_handbook_slide_tw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5946" y="1754640"/>
            <a:ext cx="3781425" cy="3133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719999" y="719999"/>
            <a:ext cx="11761243" cy="1939530"/>
          </a:xfrm>
          <a:prstGeom prst="rect">
            <a:avLst/>
          </a:prstGeom>
        </p:spPr>
        <p:txBody>
          <a:bodyPr/>
          <a:lstStyle/>
          <a:p>
            <a:r>
              <a:rPr lang="en-US" dirty="0" smtClean="0"/>
              <a:t>Structure and Components of DM</a:t>
            </a:r>
            <a:r>
              <a:rPr lang="sl-SI" dirty="0" smtClean="0"/>
              <a:t>P</a:t>
            </a:r>
            <a:endParaRPr lang="en-US" dirty="0"/>
          </a:p>
        </p:txBody>
      </p:sp>
      <p:sp>
        <p:nvSpPr>
          <p:cNvPr id="87" name="Shape 87"/>
          <p:cNvSpPr>
            <a:spLocks noGrp="1"/>
          </p:cNvSpPr>
          <p:nvPr>
            <p:ph type="body" idx="1"/>
          </p:nvPr>
        </p:nvSpPr>
        <p:spPr>
          <a:xfrm>
            <a:off x="719999" y="2283099"/>
            <a:ext cx="10464801" cy="5982446"/>
          </a:xfrm>
          <a:prstGeom prst="rect">
            <a:avLst/>
          </a:prstGeom>
        </p:spPr>
        <p:txBody>
          <a:bodyPr>
            <a:normAutofit lnSpcReduction="10000"/>
          </a:bodyPr>
          <a:lstStyle/>
          <a:p>
            <a:r>
              <a:rPr lang="en-GB" dirty="0" smtClean="0"/>
              <a:t>Assessment of existing data</a:t>
            </a:r>
          </a:p>
          <a:p>
            <a:r>
              <a:rPr lang="en-GB" dirty="0" smtClean="0"/>
              <a:t>Information on new data</a:t>
            </a:r>
          </a:p>
          <a:p>
            <a:r>
              <a:rPr lang="en-GB" dirty="0" smtClean="0"/>
              <a:t>Quality assurance of data</a:t>
            </a:r>
          </a:p>
          <a:p>
            <a:r>
              <a:rPr lang="en-GB" dirty="0" smtClean="0"/>
              <a:t>Backup and security of data</a:t>
            </a:r>
          </a:p>
          <a:p>
            <a:r>
              <a:rPr lang="en-GB" dirty="0" smtClean="0"/>
              <a:t>Management and curation of data</a:t>
            </a:r>
          </a:p>
          <a:p>
            <a:r>
              <a:rPr lang="en-GB" dirty="0" smtClean="0"/>
              <a:t>Difficulties in data sharing and measures to  overcome these</a:t>
            </a:r>
          </a:p>
          <a:p>
            <a:r>
              <a:rPr lang="en-GB" dirty="0" smtClean="0"/>
              <a:t>Consent, </a:t>
            </a:r>
            <a:r>
              <a:rPr lang="en-GB" dirty="0" err="1" smtClean="0"/>
              <a:t>anonymisation</a:t>
            </a:r>
            <a:r>
              <a:rPr lang="en-GB" dirty="0" smtClean="0"/>
              <a:t> and strategies to enable further re-use of data</a:t>
            </a:r>
          </a:p>
          <a:p>
            <a:r>
              <a:rPr lang="en-GB" dirty="0" smtClean="0"/>
              <a:t>Copyright and Intellectual Property ownership</a:t>
            </a:r>
          </a:p>
          <a:p>
            <a:r>
              <a:rPr lang="en-GB" dirty="0" smtClean="0"/>
              <a:t>Responsibilities (</a:t>
            </a:r>
            <a:r>
              <a:rPr lang="en-GB" dirty="0" smtClean="0">
                <a:hlinkClick r:id="rId3"/>
              </a:rPr>
              <a:t>UKDS</a:t>
            </a:r>
            <a:r>
              <a:rPr lang="en-GB" dirty="0" smtClean="0"/>
              <a:t> for ESRC researchers</a:t>
            </a:r>
            <a:r>
              <a:rPr lang="sl-SI" dirty="0" smtClean="0"/>
              <a:t>)</a:t>
            </a:r>
            <a:endParaRPr lang="en-US" dirty="0"/>
          </a:p>
        </p:txBody>
      </p:sp>
    </p:spTree>
    <p:extLst>
      <p:ext uri="{BB962C8B-B14F-4D97-AF65-F5344CB8AC3E}">
        <p14:creationId xmlns:p14="http://schemas.microsoft.com/office/powerpoint/2010/main" val="270943501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719999" y="719999"/>
            <a:ext cx="11761243" cy="1939530"/>
          </a:xfrm>
          <a:prstGeom prst="rect">
            <a:avLst/>
          </a:prstGeom>
        </p:spPr>
        <p:txBody>
          <a:bodyPr/>
          <a:lstStyle/>
          <a:p>
            <a:r>
              <a:rPr lang="en-US" dirty="0" smtClean="0"/>
              <a:t>DM</a:t>
            </a:r>
            <a:r>
              <a:rPr lang="sl-SI" dirty="0" smtClean="0"/>
              <a:t>P</a:t>
            </a:r>
            <a:r>
              <a:rPr lang="en-US" dirty="0" smtClean="0"/>
              <a:t> checklists</a:t>
            </a:r>
            <a:endParaRPr lang="en-US" dirty="0"/>
          </a:p>
        </p:txBody>
      </p:sp>
      <p:sp>
        <p:nvSpPr>
          <p:cNvPr id="87" name="Shape 87"/>
          <p:cNvSpPr>
            <a:spLocks noGrp="1"/>
          </p:cNvSpPr>
          <p:nvPr>
            <p:ph type="body" idx="1"/>
          </p:nvPr>
        </p:nvSpPr>
        <p:spPr>
          <a:xfrm>
            <a:off x="719999" y="2879999"/>
            <a:ext cx="10464801" cy="5982446"/>
          </a:xfrm>
          <a:prstGeom prst="rect">
            <a:avLst/>
          </a:prstGeom>
        </p:spPr>
        <p:txBody>
          <a:bodyPr/>
          <a:lstStyle/>
          <a:p>
            <a:pPr lvl="0"/>
            <a:r>
              <a:rPr lang="sl-SI" dirty="0" smtClean="0"/>
              <a:t>UKDS </a:t>
            </a:r>
            <a:r>
              <a:rPr lang="en-US" dirty="0">
                <a:hlinkClick r:id="rId3" tooltip="Data management checklist"/>
              </a:rPr>
              <a:t>data management checklist</a:t>
            </a:r>
            <a:r>
              <a:rPr lang="en-US" dirty="0"/>
              <a:t> can point you to key matters to consider in a data management and sharing plan</a:t>
            </a:r>
            <a:r>
              <a:rPr lang="en-US" dirty="0" smtClean="0"/>
              <a:t>.</a:t>
            </a:r>
            <a:endParaRPr lang="sl-SI" dirty="0" smtClean="0"/>
          </a:p>
          <a:p>
            <a:r>
              <a:rPr lang="sl-SI" dirty="0" smtClean="0"/>
              <a:t>DCC </a:t>
            </a:r>
            <a:r>
              <a:rPr lang="en-US" dirty="0" smtClean="0">
                <a:hlinkClick r:id="rId4"/>
              </a:rPr>
              <a:t>list </a:t>
            </a:r>
            <a:r>
              <a:rPr lang="en-US" dirty="0">
                <a:hlinkClick r:id="rId4"/>
              </a:rPr>
              <a:t>of questions and guidance </a:t>
            </a:r>
            <a:r>
              <a:rPr lang="en-US" dirty="0"/>
              <a:t>that researchers may find useful when writing data management and sharing </a:t>
            </a:r>
            <a:r>
              <a:rPr lang="en-US" dirty="0" smtClean="0"/>
              <a:t>plans</a:t>
            </a:r>
            <a:endParaRPr lang="sl-SI" dirty="0" smtClean="0"/>
          </a:p>
        </p:txBody>
      </p:sp>
    </p:spTree>
    <p:extLst>
      <p:ext uri="{BB962C8B-B14F-4D97-AF65-F5344CB8AC3E}">
        <p14:creationId xmlns:p14="http://schemas.microsoft.com/office/powerpoint/2010/main" val="369811594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UKDS </a:t>
            </a:r>
            <a:r>
              <a:rPr lang="en-US" dirty="0" smtClean="0"/>
              <a:t>DM checklist</a:t>
            </a:r>
            <a:r>
              <a:rPr lang="sl-SI" dirty="0" smtClean="0"/>
              <a:t> (part)</a:t>
            </a:r>
            <a:endParaRPr lang="sl-SI" dirty="0"/>
          </a:p>
        </p:txBody>
      </p:sp>
      <p:sp>
        <p:nvSpPr>
          <p:cNvPr id="3" name="Text Placeholder 2"/>
          <p:cNvSpPr>
            <a:spLocks noGrp="1"/>
          </p:cNvSpPr>
          <p:nvPr>
            <p:ph type="body" sz="half" idx="1"/>
          </p:nvPr>
        </p:nvSpPr>
        <p:spPr>
          <a:xfrm>
            <a:off x="707299" y="1816608"/>
            <a:ext cx="10464801" cy="6303264"/>
          </a:xfrm>
        </p:spPr>
        <p:txBody>
          <a:bodyPr>
            <a:normAutofit/>
          </a:bodyPr>
          <a:lstStyle/>
          <a:p>
            <a:pPr lvl="0"/>
            <a:r>
              <a:rPr lang="en-US" dirty="0" smtClean="0"/>
              <a:t>Do your data contain confidential or sensitive information? If so, have you discussed data sharing with the respondents from whom you collected the data?</a:t>
            </a:r>
          </a:p>
          <a:p>
            <a:pPr lvl="0"/>
            <a:r>
              <a:rPr lang="en-US" dirty="0" smtClean="0"/>
              <a:t>Are you gaining (written) consent from respondents to share data beyond your research?</a:t>
            </a:r>
          </a:p>
          <a:p>
            <a:pPr lvl="0"/>
            <a:r>
              <a:rPr lang="en-US" dirty="0" smtClean="0"/>
              <a:t>Do you need to </a:t>
            </a:r>
            <a:r>
              <a:rPr lang="en-US" dirty="0" err="1" smtClean="0"/>
              <a:t>anonymise</a:t>
            </a:r>
            <a:r>
              <a:rPr lang="en-US" dirty="0" smtClean="0"/>
              <a:t> data, e.g. to remove identifying information or personal data, during research or in preparation for sharing?</a:t>
            </a:r>
          </a:p>
          <a:p>
            <a:endParaRPr lang="sl-SI" dirty="0"/>
          </a:p>
        </p:txBody>
      </p:sp>
    </p:spTree>
    <p:extLst>
      <p:ext uri="{BB962C8B-B14F-4D97-AF65-F5344CB8AC3E}">
        <p14:creationId xmlns:p14="http://schemas.microsoft.com/office/powerpoint/2010/main" val="418351262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DM &amp; DMP </a:t>
            </a:r>
            <a:r>
              <a:rPr lang="en-US" dirty="0" smtClean="0"/>
              <a:t>Tools</a:t>
            </a:r>
            <a:endParaRPr lang="en-US" dirty="0"/>
          </a:p>
        </p:txBody>
      </p:sp>
      <p:sp>
        <p:nvSpPr>
          <p:cNvPr id="3" name="Text Placeholder 2"/>
          <p:cNvSpPr>
            <a:spLocks noGrp="1"/>
          </p:cNvSpPr>
          <p:nvPr>
            <p:ph type="body" sz="half" idx="1"/>
          </p:nvPr>
        </p:nvSpPr>
        <p:spPr/>
        <p:txBody>
          <a:bodyPr/>
          <a:lstStyle/>
          <a:p>
            <a:r>
              <a:rPr lang="en-US" dirty="0" smtClean="0"/>
              <a:t>Check on national, institutional level</a:t>
            </a:r>
          </a:p>
          <a:p>
            <a:r>
              <a:rPr lang="en-US" dirty="0" smtClean="0"/>
              <a:t>Check with funder</a:t>
            </a:r>
          </a:p>
          <a:p>
            <a:r>
              <a:rPr lang="en-US" dirty="0" err="1" smtClean="0"/>
              <a:t>DMPonline</a:t>
            </a:r>
            <a:r>
              <a:rPr lang="en-US" dirty="0" smtClean="0"/>
              <a:t> </a:t>
            </a:r>
            <a:r>
              <a:rPr lang="sl-SI" dirty="0" smtClean="0"/>
              <a:t>at DCC</a:t>
            </a:r>
          </a:p>
          <a:p>
            <a:r>
              <a:rPr lang="sl-SI" dirty="0" smtClean="0"/>
              <a:t>DCC form</a:t>
            </a:r>
          </a:p>
          <a:p>
            <a:endParaRPr lang="sl-SI" dirty="0"/>
          </a:p>
        </p:txBody>
      </p:sp>
      <p:pic>
        <p:nvPicPr>
          <p:cNvPr id="1026" name="Picture 2" descr="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975" y="3756233"/>
            <a:ext cx="1533525" cy="1533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11900" y="6069758"/>
            <a:ext cx="572770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sl-SI" dirty="0" smtClean="0"/>
              <a:t>WRITE </a:t>
            </a:r>
            <a:r>
              <a:rPr lang="sl-SI" dirty="0" err="1" smtClean="0"/>
              <a:t>and</a:t>
            </a:r>
            <a:r>
              <a:rPr lang="sl-SI" dirty="0" smtClean="0"/>
              <a:t> SHARE</a:t>
            </a:r>
          </a:p>
          <a:p>
            <a:pPr marL="0" marR="0" indent="0" algn="ctr" defTabSz="584200" rtl="0" fontAlgn="auto" latinLnBrk="0" hangingPunct="0">
              <a:lnSpc>
                <a:spcPct val="100000"/>
              </a:lnSpc>
              <a:spcBef>
                <a:spcPts val="0"/>
              </a:spcBef>
              <a:spcAft>
                <a:spcPts val="0"/>
              </a:spcAft>
              <a:buClrTx/>
              <a:buSzTx/>
              <a:buFontTx/>
              <a:buNone/>
              <a:tabLst/>
            </a:pPr>
            <a:r>
              <a:rPr lang="sl-SI" dirty="0" smtClean="0"/>
              <a:t>CO-WRITING</a:t>
            </a:r>
          </a:p>
          <a:p>
            <a:pPr marL="0" marR="0" indent="0" algn="ctr" defTabSz="584200" rtl="0" fontAlgn="auto" latinLnBrk="0" hangingPunct="0">
              <a:lnSpc>
                <a:spcPct val="100000"/>
              </a:lnSpc>
              <a:spcBef>
                <a:spcPts val="0"/>
              </a:spcBef>
              <a:spcAft>
                <a:spcPts val="0"/>
              </a:spcAft>
              <a:buClrTx/>
              <a:buSzTx/>
              <a:buFontTx/>
              <a:buNone/>
              <a:tabLst/>
            </a:pPr>
            <a:r>
              <a:rPr lang="sl-SI" dirty="0" smtClean="0"/>
              <a:t>EXPORTING</a:t>
            </a:r>
          </a:p>
          <a:p>
            <a:pPr marL="0" marR="0" indent="0" algn="ctr" defTabSz="584200" rtl="0" fontAlgn="auto" latinLnBrk="0" hangingPunct="0">
              <a:lnSpc>
                <a:spcPct val="100000"/>
              </a:lnSpc>
              <a:spcBef>
                <a:spcPts val="0"/>
              </a:spcBef>
              <a:spcAft>
                <a:spcPts val="0"/>
              </a:spcAft>
              <a:buClrTx/>
              <a:buSzTx/>
              <a:buFontTx/>
              <a:buNone/>
              <a:tabLst/>
            </a:pPr>
            <a:endParaRPr lang="sl-SI" dirty="0" smtClean="0"/>
          </a:p>
          <a:p>
            <a:pPr marL="0" marR="0" indent="0" algn="ctr" defTabSz="584200" rtl="0" fontAlgn="auto" latinLnBrk="0" hangingPunct="0">
              <a:lnSpc>
                <a:spcPct val="100000"/>
              </a:lnSpc>
              <a:spcBef>
                <a:spcPts val="0"/>
              </a:spcBef>
              <a:spcAft>
                <a:spcPts val="0"/>
              </a:spcAft>
              <a:buClrTx/>
              <a:buSzTx/>
              <a:buFontTx/>
              <a:buNone/>
              <a:tabLst/>
            </a:pPr>
            <a:endParaRPr kumimoji="0" lang="sl-SI" sz="1800" b="0" i="0" u="none" strike="noStrike" cap="none" spc="0" normalizeH="0" baseline="0" dirty="0">
              <a:ln>
                <a:noFill/>
              </a:ln>
              <a:solidFill>
                <a:srgbClr val="FFFFFF"/>
              </a:solidFill>
              <a:effectLst/>
              <a:uFillTx/>
              <a:latin typeface="Lato Heavy"/>
              <a:ea typeface="Lato Heavy"/>
              <a:cs typeface="Lato Heavy"/>
              <a:sym typeface="Lato Heavy"/>
            </a:endParaRPr>
          </a:p>
        </p:txBody>
      </p:sp>
    </p:spTree>
    <p:extLst>
      <p:ext uri="{BB962C8B-B14F-4D97-AF65-F5344CB8AC3E}">
        <p14:creationId xmlns:p14="http://schemas.microsoft.com/office/powerpoint/2010/main" val="141588982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sp>
        <p:nvSpPr>
          <p:cNvPr id="3" name="Text Placeholder 2"/>
          <p:cNvSpPr>
            <a:spLocks noGrp="1"/>
          </p:cNvSpPr>
          <p:nvPr>
            <p:ph type="body" sz="half" idx="1"/>
          </p:nvPr>
        </p:nvSpPr>
        <p:spPr/>
        <p:txBody>
          <a:bodyPr/>
          <a:lstStyle/>
          <a:p>
            <a:r>
              <a:rPr lang="en-US" dirty="0" smtClean="0"/>
              <a:t>It is crucial  that roles and responsibilities are assigned and not simply presumed. For collaborative research, </a:t>
            </a:r>
            <a:r>
              <a:rPr lang="en-US" b="1" dirty="0" smtClean="0"/>
              <a:t>assigning roles and responsibilities</a:t>
            </a:r>
            <a:r>
              <a:rPr lang="en-US" dirty="0" smtClean="0"/>
              <a:t> across partners </a:t>
            </a:r>
            <a:r>
              <a:rPr lang="en-US" b="1" dirty="0" smtClean="0"/>
              <a:t>is important</a:t>
            </a:r>
            <a:r>
              <a:rPr lang="en-US" dirty="0" smtClean="0"/>
              <a:t>. (</a:t>
            </a:r>
            <a:r>
              <a:rPr lang="en-US" dirty="0" smtClean="0">
                <a:hlinkClick r:id="rId2"/>
              </a:rPr>
              <a:t>UKDA</a:t>
            </a:r>
            <a:r>
              <a:rPr lang="en-US" dirty="0" smtClean="0"/>
              <a:t>)</a:t>
            </a:r>
          </a:p>
          <a:p>
            <a:endParaRPr lang="sl-SI"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110" y="5732379"/>
            <a:ext cx="2049435" cy="204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29596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sp>
        <p:nvSpPr>
          <p:cNvPr id="3" name="Text Placeholder 2"/>
          <p:cNvSpPr>
            <a:spLocks noGrp="1"/>
          </p:cNvSpPr>
          <p:nvPr>
            <p:ph type="body" sz="half" idx="1"/>
          </p:nvPr>
        </p:nvSpPr>
        <p:spPr>
          <a:xfrm>
            <a:off x="707299" y="2244998"/>
            <a:ext cx="10464801" cy="5642718"/>
          </a:xfrm>
        </p:spPr>
        <p:txBody>
          <a:bodyPr>
            <a:normAutofit fontScale="92500"/>
          </a:bodyPr>
          <a:lstStyle/>
          <a:p>
            <a:pPr lvl="0"/>
            <a:r>
              <a:rPr lang="en-US" dirty="0" smtClean="0"/>
              <a:t>Principal investigators designing research</a:t>
            </a:r>
          </a:p>
          <a:p>
            <a:pPr lvl="0"/>
            <a:r>
              <a:rPr lang="en-US" dirty="0" smtClean="0"/>
              <a:t>Research staff or students collecting, creating, processing and </a:t>
            </a:r>
            <a:r>
              <a:rPr lang="en-US" dirty="0" err="1" smtClean="0"/>
              <a:t>analysing</a:t>
            </a:r>
            <a:r>
              <a:rPr lang="en-US" dirty="0" smtClean="0"/>
              <a:t> data</a:t>
            </a:r>
          </a:p>
          <a:p>
            <a:pPr lvl="0"/>
            <a:r>
              <a:rPr lang="en-US" dirty="0" smtClean="0"/>
              <a:t>External contractors with a role in data collection, collation or processing, e.g. transcribers</a:t>
            </a:r>
          </a:p>
          <a:p>
            <a:pPr lvl="0"/>
            <a:r>
              <a:rPr lang="en-US" dirty="0" smtClean="0"/>
              <a:t>Support staff managing and administering research</a:t>
            </a:r>
          </a:p>
          <a:p>
            <a:pPr lvl="0"/>
            <a:r>
              <a:rPr lang="en-US" dirty="0" smtClean="0"/>
              <a:t>Institutional IT services providing data storage, security and back-up services</a:t>
            </a:r>
          </a:p>
          <a:p>
            <a:pPr lvl="0"/>
            <a:r>
              <a:rPr lang="en-US" dirty="0" smtClean="0"/>
              <a:t>External data </a:t>
            </a:r>
            <a:r>
              <a:rPr lang="en-US" dirty="0" err="1" smtClean="0"/>
              <a:t>centres</a:t>
            </a:r>
            <a:r>
              <a:rPr lang="en-US" dirty="0" smtClean="0"/>
              <a:t> or archives who facilitate data sharing (</a:t>
            </a:r>
            <a:r>
              <a:rPr lang="en-US" dirty="0" smtClean="0">
                <a:hlinkClick r:id="rId2"/>
              </a:rPr>
              <a:t>UKDA</a:t>
            </a:r>
            <a:r>
              <a:rPr lang="en-US" dirty="0" smtClean="0"/>
              <a:t>)</a:t>
            </a:r>
            <a:endParaRPr lang="en-US" dirty="0"/>
          </a:p>
        </p:txBody>
      </p:sp>
    </p:spTree>
    <p:extLst>
      <p:ext uri="{BB962C8B-B14F-4D97-AF65-F5344CB8AC3E}">
        <p14:creationId xmlns:p14="http://schemas.microsoft.com/office/powerpoint/2010/main" val="139394680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MAPKeynote2.png"/>
          <p:cNvPicPr>
            <a:picLocks noChangeAspect="1"/>
          </p:cNvPicPr>
          <p:nvPr/>
        </p:nvPicPr>
        <p:blipFill>
          <a:blip r:embed="rId2">
            <a:extLst/>
          </a:blip>
          <a:stretch>
            <a:fillRect/>
          </a:stretch>
        </p:blipFill>
        <p:spPr>
          <a:xfrm>
            <a:off x="3661359" y="-40069"/>
            <a:ext cx="9356067" cy="9596356"/>
          </a:xfrm>
          <a:prstGeom prst="rect">
            <a:avLst/>
          </a:prstGeom>
          <a:ln w="12700">
            <a:miter lim="400000"/>
          </a:ln>
        </p:spPr>
      </p:pic>
      <p:sp>
        <p:nvSpPr>
          <p:cNvPr id="86" name="Shape 86"/>
          <p:cNvSpPr/>
          <p:nvPr/>
        </p:nvSpPr>
        <p:spPr>
          <a:xfrm>
            <a:off x="6225565" y="4686299"/>
            <a:ext cx="553670" cy="381001"/>
          </a:xfrm>
          <a:prstGeom prst="rect">
            <a:avLst/>
          </a:prstGeom>
          <a:ln w="12700">
            <a:miter lim="400000"/>
          </a:ln>
        </p:spPr>
        <p:txBody>
          <a:bodyPr wrap="none" lIns="50800" tIns="50800" rIns="50800" bIns="50800" anchor="ctr">
            <a:spAutoFit/>
          </a:bodyPr>
          <a:lstStyle/>
          <a:p>
            <a:endParaRPr/>
          </a:p>
        </p:txBody>
      </p:sp>
      <p:sp>
        <p:nvSpPr>
          <p:cNvPr id="87" name="Shape 87"/>
          <p:cNvSpPr>
            <a:spLocks noGrp="1"/>
          </p:cNvSpPr>
          <p:nvPr>
            <p:ph type="body" sz="quarter" idx="1"/>
          </p:nvPr>
        </p:nvSpPr>
        <p:spPr>
          <a:xfrm>
            <a:off x="299444" y="1756401"/>
            <a:ext cx="3148410" cy="6240795"/>
          </a:xfrm>
          <a:prstGeom prst="rect">
            <a:avLst/>
          </a:prstGeom>
        </p:spPr>
        <p:txBody>
          <a:bodyPr>
            <a:normAutofit lnSpcReduction="10000"/>
          </a:bodyPr>
          <a:lstStyle/>
          <a:p>
            <a:pPr marL="0" indent="0" defTabSz="315468">
              <a:buNone/>
              <a:defRPr sz="1944">
                <a:latin typeface="Lato Bold"/>
                <a:ea typeface="Lato Bold"/>
                <a:cs typeface="Lato Bold"/>
                <a:sym typeface="Lato Bold"/>
              </a:defRPr>
            </a:pPr>
            <a:r>
              <a:rPr dirty="0"/>
              <a:t>15 CESSDA members </a:t>
            </a:r>
          </a:p>
          <a:p>
            <a:pPr marL="240030" indent="-240030" defTabSz="315468">
              <a:defRPr sz="1944">
                <a:latin typeface="Lato Bold"/>
                <a:ea typeface="Lato Bold"/>
                <a:cs typeface="Lato Bold"/>
                <a:sym typeface="Lato Bold"/>
              </a:defRPr>
            </a:pPr>
            <a:r>
              <a:rPr dirty="0"/>
              <a:t>Austria </a:t>
            </a:r>
          </a:p>
          <a:p>
            <a:pPr marL="240030" indent="-240030" defTabSz="315468">
              <a:defRPr sz="1944">
                <a:latin typeface="Lato Bold"/>
                <a:ea typeface="Lato Bold"/>
                <a:cs typeface="Lato Bold"/>
                <a:sym typeface="Lato Bold"/>
              </a:defRPr>
            </a:pPr>
            <a:r>
              <a:rPr dirty="0"/>
              <a:t>Belgium - SOHDA</a:t>
            </a:r>
          </a:p>
          <a:p>
            <a:pPr marL="240030" indent="-240030" defTabSz="315468">
              <a:defRPr sz="1944">
                <a:latin typeface="Lato Bold"/>
                <a:ea typeface="Lato Bold"/>
                <a:cs typeface="Lato Bold"/>
                <a:sym typeface="Lato Bold"/>
              </a:defRPr>
            </a:pPr>
            <a:r>
              <a:rPr dirty="0"/>
              <a:t>Czech Republic - CSDA</a:t>
            </a:r>
          </a:p>
          <a:p>
            <a:pPr marL="240030" indent="-240030" defTabSz="315468">
              <a:defRPr sz="1944">
                <a:latin typeface="Lato Bold"/>
                <a:ea typeface="Lato Bold"/>
                <a:cs typeface="Lato Bold"/>
                <a:sym typeface="Lato Bold"/>
              </a:defRPr>
            </a:pPr>
            <a:r>
              <a:rPr dirty="0"/>
              <a:t>Denmark - DDA</a:t>
            </a:r>
          </a:p>
          <a:p>
            <a:pPr marL="240030" indent="-240030" defTabSz="315468">
              <a:defRPr sz="1944">
                <a:latin typeface="Lato Bold"/>
                <a:ea typeface="Lato Bold"/>
                <a:cs typeface="Lato Bold"/>
                <a:sym typeface="Lato Bold"/>
              </a:defRPr>
            </a:pPr>
            <a:r>
              <a:rPr dirty="0"/>
              <a:t>Finland - FSD</a:t>
            </a:r>
          </a:p>
          <a:p>
            <a:pPr marL="240030" indent="-240030" defTabSz="315468">
              <a:defRPr sz="1944">
                <a:latin typeface="Lato Bold"/>
                <a:ea typeface="Lato Bold"/>
                <a:cs typeface="Lato Bold"/>
                <a:sym typeface="Lato Bold"/>
              </a:defRPr>
            </a:pPr>
            <a:r>
              <a:rPr dirty="0"/>
              <a:t>France - PROGEDO/</a:t>
            </a:r>
            <a:r>
              <a:rPr dirty="0" err="1"/>
              <a:t>Réseau</a:t>
            </a:r>
            <a:r>
              <a:rPr dirty="0"/>
              <a:t> </a:t>
            </a:r>
            <a:r>
              <a:rPr dirty="0" err="1"/>
              <a:t>Quetelet</a:t>
            </a:r>
            <a:endParaRPr dirty="0"/>
          </a:p>
          <a:p>
            <a:pPr marL="240030" indent="-240030" defTabSz="315468">
              <a:defRPr sz="1944">
                <a:latin typeface="Lato Bold"/>
                <a:ea typeface="Lato Bold"/>
                <a:cs typeface="Lato Bold"/>
                <a:sym typeface="Lato Bold"/>
              </a:defRPr>
            </a:pPr>
            <a:r>
              <a:rPr dirty="0"/>
              <a:t>Germany - GESIS</a:t>
            </a:r>
          </a:p>
          <a:p>
            <a:pPr marL="240030" indent="-240030" defTabSz="315468">
              <a:defRPr sz="1944">
                <a:latin typeface="Lato Bold"/>
                <a:ea typeface="Lato Bold"/>
                <a:cs typeface="Lato Bold"/>
                <a:sym typeface="Lato Bold"/>
              </a:defRPr>
            </a:pPr>
            <a:r>
              <a:rPr dirty="0"/>
              <a:t>Greece - </a:t>
            </a:r>
            <a:r>
              <a:rPr dirty="0" err="1"/>
              <a:t>So.Da.Net</a:t>
            </a:r>
            <a:endParaRPr dirty="0"/>
          </a:p>
          <a:p>
            <a:pPr marL="240030" indent="-240030" defTabSz="315468">
              <a:defRPr sz="1944">
                <a:latin typeface="Lato Bold"/>
                <a:ea typeface="Lato Bold"/>
                <a:cs typeface="Lato Bold"/>
                <a:sym typeface="Lato Bold"/>
              </a:defRPr>
            </a:pPr>
            <a:r>
              <a:rPr dirty="0"/>
              <a:t>Lithuania - </a:t>
            </a:r>
            <a:r>
              <a:rPr dirty="0" err="1"/>
              <a:t>LiDA</a:t>
            </a:r>
            <a:endParaRPr dirty="0"/>
          </a:p>
          <a:p>
            <a:pPr marL="240030" indent="-240030" defTabSz="315468">
              <a:defRPr sz="1944">
                <a:latin typeface="Lato Bold"/>
                <a:ea typeface="Lato Bold"/>
                <a:cs typeface="Lato Bold"/>
                <a:sym typeface="Lato Bold"/>
              </a:defRPr>
            </a:pPr>
            <a:r>
              <a:rPr dirty="0"/>
              <a:t>Netherlands - DANS</a:t>
            </a:r>
          </a:p>
          <a:p>
            <a:pPr marL="240030" indent="-240030" defTabSz="315468">
              <a:defRPr sz="1944">
                <a:latin typeface="Lato Bold"/>
                <a:ea typeface="Lato Bold"/>
                <a:cs typeface="Lato Bold"/>
                <a:sym typeface="Lato Bold"/>
              </a:defRPr>
            </a:pPr>
            <a:r>
              <a:rPr dirty="0"/>
              <a:t>Norway - NSD</a:t>
            </a:r>
          </a:p>
          <a:p>
            <a:pPr marL="240030" indent="-240030" defTabSz="315468">
              <a:defRPr sz="1944">
                <a:latin typeface="Lato Bold"/>
                <a:ea typeface="Lato Bold"/>
                <a:cs typeface="Lato Bold"/>
                <a:sym typeface="Lato Bold"/>
              </a:defRPr>
            </a:pPr>
            <a:r>
              <a:rPr dirty="0"/>
              <a:t>Slovenia - ADP</a:t>
            </a:r>
          </a:p>
          <a:p>
            <a:pPr marL="240030" indent="-240030" defTabSz="315468">
              <a:defRPr sz="1944">
                <a:latin typeface="Lato Bold"/>
                <a:ea typeface="Lato Bold"/>
                <a:cs typeface="Lato Bold"/>
                <a:sym typeface="Lato Bold"/>
              </a:defRPr>
            </a:pPr>
            <a:r>
              <a:rPr dirty="0"/>
              <a:t>Sweden - SND</a:t>
            </a:r>
          </a:p>
          <a:p>
            <a:pPr marL="240030" indent="-240030" defTabSz="315468">
              <a:defRPr sz="1944">
                <a:latin typeface="Lato Bold"/>
                <a:ea typeface="Lato Bold"/>
                <a:cs typeface="Lato Bold"/>
                <a:sym typeface="Lato Bold"/>
              </a:defRPr>
            </a:pPr>
            <a:r>
              <a:rPr dirty="0"/>
              <a:t>Switzerland - FORS</a:t>
            </a:r>
          </a:p>
          <a:p>
            <a:pPr marL="240030" indent="-240030" defTabSz="315468">
              <a:defRPr sz="1944">
                <a:latin typeface="Lato Bold"/>
                <a:ea typeface="Lato Bold"/>
                <a:cs typeface="Lato Bold"/>
                <a:sym typeface="Lato Bold"/>
              </a:defRPr>
            </a:pPr>
            <a:r>
              <a:rPr dirty="0"/>
              <a:t>UK - UKDS</a:t>
            </a:r>
          </a:p>
          <a:p>
            <a:pPr marL="240030" indent="-240030" defTabSz="315468">
              <a:defRPr sz="1944">
                <a:latin typeface="Lato Bold"/>
                <a:ea typeface="Lato Bold"/>
                <a:cs typeface="Lato Bold"/>
                <a:sym typeface="Lato Bold"/>
              </a:defRPr>
            </a:pPr>
            <a:endParaRPr dirty="0"/>
          </a:p>
          <a:p>
            <a:pPr marL="0" indent="0" defTabSz="315468">
              <a:buNone/>
              <a:defRPr sz="1944">
                <a:latin typeface="Lato Bold"/>
                <a:ea typeface="Lato Bold"/>
                <a:cs typeface="Lato Bold"/>
                <a:sym typeface="Lato Bold"/>
              </a:defRPr>
            </a:pPr>
            <a:r>
              <a:rPr dirty="0"/>
              <a:t>1 observer</a:t>
            </a:r>
          </a:p>
          <a:p>
            <a:pPr marL="240030" indent="-240030" defTabSz="315468">
              <a:defRPr sz="1944">
                <a:latin typeface="Lato Bold"/>
                <a:ea typeface="Lato Bold"/>
                <a:cs typeface="Lato Bold"/>
                <a:sym typeface="Lato Bold"/>
              </a:defRPr>
            </a:pPr>
            <a:r>
              <a:rPr dirty="0"/>
              <a:t>Slovakia - SASD (observer)</a:t>
            </a:r>
          </a:p>
        </p:txBody>
      </p:sp>
    </p:spTree>
    <p:extLst>
      <p:ext uri="{BB962C8B-B14F-4D97-AF65-F5344CB8AC3E}">
        <p14:creationId xmlns:p14="http://schemas.microsoft.com/office/powerpoint/2010/main" val="102007591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POLL</a:t>
            </a:r>
            <a:endParaRPr lang="sl-SI" dirty="0"/>
          </a:p>
        </p:txBody>
      </p:sp>
      <p:sp>
        <p:nvSpPr>
          <p:cNvPr id="3" name="Text Placeholder 2"/>
          <p:cNvSpPr>
            <a:spLocks noGrp="1"/>
          </p:cNvSpPr>
          <p:nvPr>
            <p:ph type="body" sz="half" idx="1"/>
          </p:nvPr>
        </p:nvSpPr>
        <p:spPr>
          <a:xfrm>
            <a:off x="707299" y="2867299"/>
            <a:ext cx="11491186" cy="5167748"/>
          </a:xfrm>
        </p:spPr>
        <p:txBody>
          <a:bodyPr/>
          <a:lstStyle/>
          <a:p>
            <a:pPr marL="0" indent="0">
              <a:buNone/>
            </a:pPr>
            <a:r>
              <a:rPr lang="en-GB" dirty="0"/>
              <a:t>Is there a data sharing policy in your county referring to </a:t>
            </a:r>
            <a:r>
              <a:rPr lang="en-GB" b="1" dirty="0"/>
              <a:t>open data</a:t>
            </a:r>
            <a:r>
              <a:rPr lang="en-GB" dirty="0"/>
              <a:t>?</a:t>
            </a:r>
            <a:endParaRPr lang="sl-SI" dirty="0"/>
          </a:p>
          <a:p>
            <a:endParaRPr lang="sl-SI" dirty="0" smtClean="0"/>
          </a:p>
          <a:p>
            <a:pPr lvl="0"/>
            <a:r>
              <a:rPr lang="en-GB" dirty="0"/>
              <a:t>Yes</a:t>
            </a:r>
            <a:endParaRPr lang="sl-SI" dirty="0"/>
          </a:p>
          <a:p>
            <a:pPr lvl="0"/>
            <a:r>
              <a:rPr lang="en-GB" dirty="0"/>
              <a:t>Mature level of development </a:t>
            </a:r>
            <a:endParaRPr lang="sl-SI" dirty="0"/>
          </a:p>
          <a:p>
            <a:pPr lvl="0"/>
            <a:r>
              <a:rPr lang="en-GB" dirty="0"/>
              <a:t>Beginning of development</a:t>
            </a:r>
            <a:endParaRPr lang="sl-SI" dirty="0"/>
          </a:p>
          <a:p>
            <a:pPr lvl="0"/>
            <a:r>
              <a:rPr lang="en-GB" dirty="0"/>
              <a:t>No</a:t>
            </a:r>
            <a:endParaRPr lang="sl-SI" dirty="0"/>
          </a:p>
          <a:p>
            <a:endParaRPr lang="sl-SI" dirty="0"/>
          </a:p>
        </p:txBody>
      </p:sp>
    </p:spTree>
    <p:extLst>
      <p:ext uri="{BB962C8B-B14F-4D97-AF65-F5344CB8AC3E}">
        <p14:creationId xmlns:p14="http://schemas.microsoft.com/office/powerpoint/2010/main" val="75056006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Funder</a:t>
            </a:r>
            <a:r>
              <a:rPr lang="sl-SI" dirty="0" smtClean="0"/>
              <a:t> </a:t>
            </a:r>
            <a:r>
              <a:rPr lang="en-US" dirty="0" smtClean="0"/>
              <a:t>supporting RDM</a:t>
            </a:r>
            <a:endParaRPr lang="en-US" dirty="0"/>
          </a:p>
        </p:txBody>
      </p:sp>
      <p:sp>
        <p:nvSpPr>
          <p:cNvPr id="3" name="Text Placeholder 2"/>
          <p:cNvSpPr>
            <a:spLocks noGrp="1"/>
          </p:cNvSpPr>
          <p:nvPr>
            <p:ph type="body" sz="half" idx="1"/>
          </p:nvPr>
        </p:nvSpPr>
        <p:spPr>
          <a:xfrm>
            <a:off x="707299" y="2867298"/>
            <a:ext cx="10464801" cy="5642718"/>
          </a:xfrm>
        </p:spPr>
        <p:txBody>
          <a:bodyPr>
            <a:normAutofit/>
          </a:bodyPr>
          <a:lstStyle/>
          <a:p>
            <a:pPr lvl="0"/>
            <a:r>
              <a:rPr lang="en-GB" dirty="0"/>
              <a:t>Manages national/disciplinary policies which require the preparation of DMPs as part of the research project application process, based on the principles of open access to research data financed by public funds, perceived as being a public good</a:t>
            </a:r>
            <a:r>
              <a:rPr lang="en-GB" dirty="0" smtClean="0"/>
              <a:t>.</a:t>
            </a:r>
            <a:r>
              <a:rPr lang="sl-SI" dirty="0" smtClean="0"/>
              <a:t> (</a:t>
            </a:r>
            <a:r>
              <a:rPr lang="sl-SI" dirty="0" smtClean="0">
                <a:hlinkClick r:id="rId2"/>
              </a:rPr>
              <a:t>ADP</a:t>
            </a:r>
            <a:r>
              <a:rPr lang="sl-SI" dirty="0" smtClean="0"/>
              <a:t>)</a:t>
            </a:r>
            <a:endParaRPr lang="sl-SI"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0821" y="6328346"/>
            <a:ext cx="3056366" cy="2069696"/>
          </a:xfrm>
          <a:prstGeom prst="rect">
            <a:avLst/>
          </a:prstGeom>
        </p:spPr>
      </p:pic>
    </p:spTree>
    <p:extLst>
      <p:ext uri="{BB962C8B-B14F-4D97-AF65-F5344CB8AC3E}">
        <p14:creationId xmlns:p14="http://schemas.microsoft.com/office/powerpoint/2010/main" val="1524633411"/>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institution supporting RDM</a:t>
            </a:r>
            <a:endParaRPr lang="en-US" dirty="0"/>
          </a:p>
        </p:txBody>
      </p:sp>
      <p:sp>
        <p:nvSpPr>
          <p:cNvPr id="3" name="Text Placeholder 2"/>
          <p:cNvSpPr>
            <a:spLocks noGrp="1"/>
          </p:cNvSpPr>
          <p:nvPr>
            <p:ph type="body" sz="half" idx="1"/>
          </p:nvPr>
        </p:nvSpPr>
        <p:spPr>
          <a:xfrm>
            <a:off x="707299" y="2283098"/>
            <a:ext cx="10464801" cy="5642718"/>
          </a:xfrm>
        </p:spPr>
        <p:txBody>
          <a:bodyPr>
            <a:normAutofit fontScale="92500" lnSpcReduction="10000"/>
          </a:bodyPr>
          <a:lstStyle/>
          <a:p>
            <a:pPr lvl="0"/>
            <a:r>
              <a:rPr lang="en-GB" dirty="0"/>
              <a:t>Assures and manages internal open access policies and designs procedures to help research projects with the preparation and implementation of DMPs.</a:t>
            </a:r>
            <a:endParaRPr lang="sl-SI" dirty="0"/>
          </a:p>
          <a:p>
            <a:pPr lvl="0"/>
            <a:r>
              <a:rPr lang="en-GB" dirty="0"/>
              <a:t>Manages expert training for researchers and support staff.</a:t>
            </a:r>
            <a:endParaRPr lang="sl-SI" dirty="0"/>
          </a:p>
          <a:p>
            <a:pPr lvl="0"/>
            <a:r>
              <a:rPr lang="en-GB" dirty="0"/>
              <a:t>Provides infrastructure in the form of technological and advisory services to provide digital preservation for data throughout the lifecycle (research offices, libraries</a:t>
            </a:r>
            <a:r>
              <a:rPr lang="en-GB" dirty="0" smtClean="0"/>
              <a:t>, </a:t>
            </a:r>
            <a:r>
              <a:rPr lang="en-GB" dirty="0"/>
              <a:t>operating data centre and service networks).</a:t>
            </a:r>
            <a:endParaRPr lang="sl-SI" dirty="0"/>
          </a:p>
          <a:p>
            <a:r>
              <a:rPr lang="en-GB" dirty="0"/>
              <a:t>Provides common services and tools to support research groups.</a:t>
            </a:r>
            <a:r>
              <a:rPr lang="sl-SI" dirty="0"/>
              <a:t> </a:t>
            </a:r>
            <a:r>
              <a:rPr lang="sl-SI" dirty="0" smtClean="0"/>
              <a:t>(</a:t>
            </a:r>
            <a:r>
              <a:rPr lang="sl-SI" dirty="0" smtClean="0">
                <a:hlinkClick r:id="rId2"/>
              </a:rPr>
              <a:t>ADP</a:t>
            </a:r>
            <a:r>
              <a:rPr lang="sl-SI" dirty="0" smtClean="0"/>
              <a:t>)</a:t>
            </a:r>
            <a:endParaRPr lang="sl-SI" dirty="0"/>
          </a:p>
        </p:txBody>
      </p:sp>
    </p:spTree>
    <p:extLst>
      <p:ext uri="{BB962C8B-B14F-4D97-AF65-F5344CB8AC3E}">
        <p14:creationId xmlns:p14="http://schemas.microsoft.com/office/powerpoint/2010/main" val="3534227354"/>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Library </a:t>
            </a:r>
            <a:r>
              <a:rPr lang="en-US" dirty="0" smtClean="0"/>
              <a:t>supporting RDM</a:t>
            </a:r>
            <a:endParaRPr lang="en-US" dirty="0"/>
          </a:p>
        </p:txBody>
      </p:sp>
      <p:sp>
        <p:nvSpPr>
          <p:cNvPr id="3" name="Text Placeholder 2"/>
          <p:cNvSpPr>
            <a:spLocks noGrp="1"/>
          </p:cNvSpPr>
          <p:nvPr>
            <p:ph type="body" sz="half" idx="1"/>
          </p:nvPr>
        </p:nvSpPr>
        <p:spPr>
          <a:xfrm>
            <a:off x="707299" y="2244998"/>
            <a:ext cx="10464801" cy="5642718"/>
          </a:xfrm>
        </p:spPr>
        <p:txBody>
          <a:bodyPr>
            <a:normAutofit fontScale="92500" lnSpcReduction="10000"/>
          </a:bodyPr>
          <a:lstStyle/>
          <a:p>
            <a:pPr lvl="0"/>
            <a:r>
              <a:rPr lang="en-GB" dirty="0"/>
              <a:t>Provides information about the availability of existing data sources.</a:t>
            </a:r>
            <a:endParaRPr lang="sl-SI" dirty="0"/>
          </a:p>
          <a:p>
            <a:pPr lvl="0"/>
            <a:r>
              <a:rPr lang="en-GB" dirty="0"/>
              <a:t>Provides information about options to deposit data in a data centre or data archive.</a:t>
            </a:r>
            <a:endParaRPr lang="sl-SI" dirty="0"/>
          </a:p>
          <a:p>
            <a:pPr lvl="0"/>
            <a:r>
              <a:rPr lang="en-GB" dirty="0"/>
              <a:t>Helps select an appropriate or recommended data centre or data archive.</a:t>
            </a:r>
            <a:endParaRPr lang="sl-SI" dirty="0"/>
          </a:p>
          <a:p>
            <a:pPr lvl="0"/>
            <a:r>
              <a:rPr lang="en-GB" dirty="0"/>
              <a:t>Provides information about open access conditions and advantages.</a:t>
            </a:r>
            <a:endParaRPr lang="sl-SI" dirty="0"/>
          </a:p>
          <a:p>
            <a:pPr lvl="0"/>
            <a:r>
              <a:rPr lang="en-GB" dirty="0"/>
              <a:t>Supports preparation of formal DMPs.</a:t>
            </a:r>
            <a:endParaRPr lang="sl-SI" dirty="0"/>
          </a:p>
          <a:p>
            <a:r>
              <a:rPr lang="en-GB" dirty="0"/>
              <a:t>Provides support with preparation of basic study metadata and documentation, </a:t>
            </a:r>
            <a:r>
              <a:rPr lang="en-GB" dirty="0" smtClean="0"/>
              <a:t>authors</a:t>
            </a:r>
            <a:r>
              <a:rPr lang="sl-SI" dirty="0" smtClean="0"/>
              <a:t>‘</a:t>
            </a:r>
            <a:r>
              <a:rPr lang="en-GB" dirty="0" smtClean="0"/>
              <a:t> </a:t>
            </a:r>
            <a:r>
              <a:rPr lang="en-GB" dirty="0"/>
              <a:t>rights, and explains other deposition requirements</a:t>
            </a:r>
            <a:r>
              <a:rPr lang="en-GB" dirty="0" smtClean="0"/>
              <a:t>.</a:t>
            </a:r>
            <a:r>
              <a:rPr lang="sl-SI" dirty="0" smtClean="0"/>
              <a:t> (</a:t>
            </a:r>
            <a:r>
              <a:rPr lang="sl-SI" dirty="0">
                <a:hlinkClick r:id="rId2"/>
              </a:rPr>
              <a:t>ADP</a:t>
            </a:r>
            <a:r>
              <a:rPr lang="sl-SI" dirty="0" smtClean="0"/>
              <a:t>)</a:t>
            </a:r>
            <a:endParaRPr lang="sl-SI" dirty="0"/>
          </a:p>
        </p:txBody>
      </p:sp>
    </p:spTree>
    <p:extLst>
      <p:ext uri="{BB962C8B-B14F-4D97-AF65-F5344CB8AC3E}">
        <p14:creationId xmlns:p14="http://schemas.microsoft.com/office/powerpoint/2010/main" val="397150424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Data Center </a:t>
            </a:r>
            <a:r>
              <a:rPr lang="en-US" dirty="0" smtClean="0"/>
              <a:t>supporting RDM</a:t>
            </a:r>
            <a:endParaRPr lang="en-US" dirty="0"/>
          </a:p>
        </p:txBody>
      </p:sp>
      <p:sp>
        <p:nvSpPr>
          <p:cNvPr id="3" name="Text Placeholder 2"/>
          <p:cNvSpPr>
            <a:spLocks noGrp="1"/>
          </p:cNvSpPr>
          <p:nvPr>
            <p:ph type="body" sz="half" idx="1"/>
          </p:nvPr>
        </p:nvSpPr>
        <p:spPr>
          <a:xfrm>
            <a:off x="707299" y="2121408"/>
            <a:ext cx="10464801" cy="5486400"/>
          </a:xfrm>
        </p:spPr>
        <p:txBody>
          <a:bodyPr>
            <a:normAutofit lnSpcReduction="10000"/>
          </a:bodyPr>
          <a:lstStyle/>
          <a:p>
            <a:r>
              <a:rPr lang="en-GB" dirty="0"/>
              <a:t>Offers </a:t>
            </a:r>
            <a:r>
              <a:rPr lang="en-GB" b="1" dirty="0"/>
              <a:t>support with data management planning </a:t>
            </a:r>
            <a:r>
              <a:rPr lang="en-GB" dirty="0"/>
              <a:t>and preparation of data for open access</a:t>
            </a:r>
            <a:r>
              <a:rPr lang="sl-SI" dirty="0"/>
              <a:t> </a:t>
            </a:r>
            <a:endParaRPr lang="sl-SI" dirty="0" smtClean="0"/>
          </a:p>
          <a:p>
            <a:r>
              <a:rPr lang="sl-SI" dirty="0"/>
              <a:t>E</a:t>
            </a:r>
            <a:r>
              <a:rPr lang="en-GB" dirty="0" smtClean="0"/>
              <a:t>valuates </a:t>
            </a:r>
            <a:r>
              <a:rPr lang="en-GB" dirty="0"/>
              <a:t>the importance of research data for science and their </a:t>
            </a:r>
            <a:r>
              <a:rPr lang="en-GB" b="1" dirty="0"/>
              <a:t>long-term </a:t>
            </a:r>
            <a:r>
              <a:rPr lang="en-GB" b="1" dirty="0" smtClean="0"/>
              <a:t>usability</a:t>
            </a:r>
            <a:endParaRPr lang="sl-SI" b="1" dirty="0" smtClean="0"/>
          </a:p>
          <a:p>
            <a:r>
              <a:rPr lang="en-GB" dirty="0"/>
              <a:t>Adopts an acknowledged </a:t>
            </a:r>
            <a:r>
              <a:rPr lang="en-GB" b="1" dirty="0" smtClean="0"/>
              <a:t>digital curation </a:t>
            </a:r>
            <a:r>
              <a:rPr lang="en-GB" dirty="0" smtClean="0"/>
              <a:t>approach</a:t>
            </a:r>
          </a:p>
          <a:p>
            <a:r>
              <a:rPr lang="en-GB" b="1" dirty="0" smtClean="0"/>
              <a:t>Provides access </a:t>
            </a:r>
            <a:r>
              <a:rPr lang="en-GB" dirty="0" smtClean="0"/>
              <a:t>to data and enables </a:t>
            </a:r>
            <a:r>
              <a:rPr lang="en-GB" dirty="0"/>
              <a:t>searching and browsing through standard data descriptions for the purposes of </a:t>
            </a:r>
            <a:r>
              <a:rPr lang="en-GB" dirty="0" smtClean="0"/>
              <a:t>discovery</a:t>
            </a:r>
            <a:r>
              <a:rPr lang="sl-SI" dirty="0"/>
              <a:t> </a:t>
            </a:r>
            <a:r>
              <a:rPr lang="sl-SI" dirty="0" smtClean="0"/>
              <a:t>(</a:t>
            </a:r>
            <a:r>
              <a:rPr lang="sl-SI" dirty="0">
                <a:hlinkClick r:id="rId2"/>
              </a:rPr>
              <a:t>ADP</a:t>
            </a:r>
            <a:r>
              <a:rPr lang="sl-SI" dirty="0" smtClean="0"/>
              <a:t>)</a:t>
            </a:r>
            <a:endParaRPr lang="sl-SI" dirty="0"/>
          </a:p>
          <a:p>
            <a:endParaRPr lang="sl-SI" dirty="0" smtClean="0"/>
          </a:p>
        </p:txBody>
      </p:sp>
    </p:spTree>
    <p:extLst>
      <p:ext uri="{BB962C8B-B14F-4D97-AF65-F5344CB8AC3E}">
        <p14:creationId xmlns:p14="http://schemas.microsoft.com/office/powerpoint/2010/main" val="540668181"/>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What should RDM training cover</a:t>
            </a:r>
            <a:endParaRPr lang="en-GB" dirty="0"/>
          </a:p>
        </p:txBody>
      </p:sp>
      <p:sp>
        <p:nvSpPr>
          <p:cNvPr id="3" name="Označba mesta besedila 2"/>
          <p:cNvSpPr>
            <a:spLocks noGrp="1"/>
          </p:cNvSpPr>
          <p:nvPr>
            <p:ph type="body" sz="half" idx="1"/>
          </p:nvPr>
        </p:nvSpPr>
        <p:spPr>
          <a:xfrm>
            <a:off x="707299" y="2066544"/>
            <a:ext cx="10464801" cy="4112149"/>
          </a:xfrm>
        </p:spPr>
        <p:txBody>
          <a:bodyPr/>
          <a:lstStyle/>
          <a:p>
            <a:r>
              <a:rPr lang="en-US" dirty="0" smtClean="0"/>
              <a:t>Set the floor </a:t>
            </a:r>
            <a:r>
              <a:rPr lang="en-GB" dirty="0" smtClean="0"/>
              <a:t>(about data sharing)</a:t>
            </a:r>
          </a:p>
          <a:p>
            <a:r>
              <a:rPr lang="en-GB" dirty="0" smtClean="0"/>
              <a:t>Research data (definition)</a:t>
            </a:r>
          </a:p>
          <a:p>
            <a:r>
              <a:rPr lang="en-GB" dirty="0"/>
              <a:t>DMP </a:t>
            </a:r>
            <a:r>
              <a:rPr lang="en-GB" dirty="0" smtClean="0"/>
              <a:t>and RDM</a:t>
            </a:r>
          </a:p>
          <a:p>
            <a:r>
              <a:rPr lang="en-GB" dirty="0" smtClean="0"/>
              <a:t>Available infrastructure and services</a:t>
            </a:r>
          </a:p>
          <a:p>
            <a:endParaRPr lang="en-GB" dirty="0"/>
          </a:p>
          <a:p>
            <a:r>
              <a:rPr lang="en-GB" dirty="0" smtClean="0"/>
              <a:t>Hands-on on DMP and RDM </a:t>
            </a:r>
          </a:p>
          <a:p>
            <a:pPr marL="0" indent="0">
              <a:buNone/>
            </a:pPr>
            <a:endParaRPr lang="en-GB" dirty="0" smtClean="0"/>
          </a:p>
          <a:p>
            <a:endParaRPr lang="en-GB" dirty="0" smtClean="0"/>
          </a:p>
          <a:p>
            <a:endParaRPr lang="en-GB" dirty="0" smtClean="0"/>
          </a:p>
          <a:p>
            <a:endParaRPr lang="en-GB" dirty="0" smtClean="0"/>
          </a:p>
          <a:p>
            <a:endParaRPr lang="en-GB" dirty="0" smtClean="0"/>
          </a:p>
          <a:p>
            <a:pPr>
              <a:buFontTx/>
              <a:buChar char="-"/>
            </a:pPr>
            <a:endParaRPr lang="en-GB" dirty="0" smtClean="0"/>
          </a:p>
          <a:p>
            <a:pPr>
              <a:buFontTx/>
              <a:buChar char="-"/>
            </a:pPr>
            <a:endParaRPr lang="en-US" dirty="0" smtClean="0"/>
          </a:p>
        </p:txBody>
      </p:sp>
    </p:spTree>
    <p:extLst>
      <p:ext uri="{BB962C8B-B14F-4D97-AF65-F5344CB8AC3E}">
        <p14:creationId xmlns:p14="http://schemas.microsoft.com/office/powerpoint/2010/main" val="121373409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RDM training for doctoral students</a:t>
            </a:r>
            <a:endParaRPr lang="en-GB" dirty="0"/>
          </a:p>
        </p:txBody>
      </p:sp>
      <p:sp>
        <p:nvSpPr>
          <p:cNvPr id="3" name="Označba mesta besedila 2"/>
          <p:cNvSpPr>
            <a:spLocks noGrp="1"/>
          </p:cNvSpPr>
          <p:nvPr>
            <p:ph type="body" sz="half" idx="1"/>
          </p:nvPr>
        </p:nvSpPr>
        <p:spPr>
          <a:xfrm>
            <a:off x="707299" y="2066544"/>
            <a:ext cx="10464801" cy="4112149"/>
          </a:xfrm>
        </p:spPr>
        <p:txBody>
          <a:bodyPr/>
          <a:lstStyle/>
          <a:p>
            <a:endParaRPr lang="en-GB" dirty="0" smtClean="0"/>
          </a:p>
          <a:p>
            <a:endParaRPr lang="en-GB" dirty="0" smtClean="0"/>
          </a:p>
          <a:p>
            <a:endParaRPr lang="en-GB" dirty="0" smtClean="0"/>
          </a:p>
          <a:p>
            <a:endParaRPr lang="en-GB" dirty="0" smtClean="0"/>
          </a:p>
          <a:p>
            <a:pPr>
              <a:buFontTx/>
              <a:buChar char="-"/>
            </a:pPr>
            <a:endParaRPr lang="en-GB" dirty="0" smtClean="0"/>
          </a:p>
          <a:p>
            <a:pPr>
              <a:buFontTx/>
              <a:buChar char="-"/>
            </a:pPr>
            <a:endParaRPr lang="en-US" dirty="0" smtClean="0"/>
          </a:p>
        </p:txBody>
      </p:sp>
      <p:sp>
        <p:nvSpPr>
          <p:cNvPr id="7" name="Rectangle 6"/>
          <p:cNvSpPr/>
          <p:nvPr/>
        </p:nvSpPr>
        <p:spPr>
          <a:xfrm>
            <a:off x="477362" y="2335398"/>
            <a:ext cx="12547600" cy="5449697"/>
          </a:xfrm>
          <a:prstGeom prst="rect">
            <a:avLst/>
          </a:prstGeom>
        </p:spPr>
        <p:txBody>
          <a:bodyPr wrap="square">
            <a:spAutoFit/>
          </a:bodyPr>
          <a:lstStyle/>
          <a:p>
            <a:pPr marL="457200" indent="-457200" algn="l">
              <a:lnSpc>
                <a:spcPct val="115000"/>
              </a:lnSpc>
              <a:spcAft>
                <a:spcPts val="1000"/>
              </a:spcAft>
              <a:buFont typeface="Arial" panose="020B0604020202020204" pitchFamily="34" charset="0"/>
              <a:buChar char="•"/>
            </a:pPr>
            <a:r>
              <a:rPr lang="en-GB" sz="2800" dirty="0">
                <a:latin typeface="+mj-lt"/>
              </a:rPr>
              <a:t>Introduction to Open Science, Open Access and Open </a:t>
            </a:r>
            <a:r>
              <a:rPr lang="en-GB" sz="2800" dirty="0" smtClean="0">
                <a:latin typeface="+mj-lt"/>
              </a:rPr>
              <a:t>Data</a:t>
            </a:r>
          </a:p>
          <a:p>
            <a:pPr marL="457200" indent="-457200" algn="l">
              <a:lnSpc>
                <a:spcPct val="115000"/>
              </a:lnSpc>
              <a:spcAft>
                <a:spcPts val="1000"/>
              </a:spcAft>
              <a:buFont typeface="Arial" panose="020B0604020202020204" pitchFamily="34" charset="0"/>
              <a:buChar char="•"/>
            </a:pPr>
            <a:r>
              <a:rPr lang="en-GB" sz="2800" dirty="0" smtClean="0">
                <a:latin typeface="+mj-lt"/>
              </a:rPr>
              <a:t>Research </a:t>
            </a:r>
            <a:r>
              <a:rPr lang="en-GB" sz="2800" dirty="0">
                <a:latin typeface="+mj-lt"/>
              </a:rPr>
              <a:t>Data Management </a:t>
            </a:r>
            <a:r>
              <a:rPr lang="en-GB" sz="2800" dirty="0" smtClean="0">
                <a:latin typeface="+mj-lt"/>
              </a:rPr>
              <a:t>Planning 	</a:t>
            </a:r>
          </a:p>
          <a:p>
            <a:pPr marL="457200" indent="-457200" algn="l">
              <a:lnSpc>
                <a:spcPct val="115000"/>
              </a:lnSpc>
              <a:spcAft>
                <a:spcPts val="1000"/>
              </a:spcAft>
              <a:buFont typeface="Arial" panose="020B0604020202020204" pitchFamily="34" charset="0"/>
              <a:buChar char="•"/>
            </a:pPr>
            <a:r>
              <a:rPr lang="en-GB" sz="2800" dirty="0" smtClean="0">
                <a:latin typeface="+mj-lt"/>
              </a:rPr>
              <a:t>Legal </a:t>
            </a:r>
            <a:r>
              <a:rPr lang="en-GB" sz="2800" dirty="0">
                <a:latin typeface="+mj-lt"/>
              </a:rPr>
              <a:t>and ethical </a:t>
            </a:r>
            <a:r>
              <a:rPr lang="en-GB" sz="2800" dirty="0" smtClean="0">
                <a:latin typeface="+mj-lt"/>
              </a:rPr>
              <a:t>issues</a:t>
            </a:r>
          </a:p>
          <a:p>
            <a:pPr marL="457200" indent="-457200" algn="l">
              <a:lnSpc>
                <a:spcPct val="115000"/>
              </a:lnSpc>
              <a:spcAft>
                <a:spcPts val="1000"/>
              </a:spcAft>
              <a:buFont typeface="Arial" panose="020B0604020202020204" pitchFamily="34" charset="0"/>
              <a:buChar char="•"/>
            </a:pPr>
            <a:r>
              <a:rPr lang="en-GB" sz="2800" dirty="0" smtClean="0">
                <a:latin typeface="+mj-lt"/>
              </a:rPr>
              <a:t>Research </a:t>
            </a:r>
            <a:r>
              <a:rPr lang="en-GB" sz="2800" dirty="0">
                <a:latin typeface="+mj-lt"/>
              </a:rPr>
              <a:t>Data Lifecycle: role of Data Services in a Data </a:t>
            </a:r>
            <a:r>
              <a:rPr lang="en-GB" sz="2800" dirty="0" smtClean="0">
                <a:latin typeface="+mj-lt"/>
              </a:rPr>
              <a:t>Lifecycle</a:t>
            </a:r>
            <a:endParaRPr lang="sl-SI" sz="2800" dirty="0">
              <a:latin typeface="+mj-lt"/>
              <a:ea typeface="Calibri" panose="020F0502020204030204" pitchFamily="34" charset="0"/>
              <a:cs typeface="Times New Roman" panose="02020603050405020304" pitchFamily="18" charset="0"/>
            </a:endParaRPr>
          </a:p>
          <a:p>
            <a:pPr marL="457200" indent="-457200" algn="l">
              <a:lnSpc>
                <a:spcPct val="115000"/>
              </a:lnSpc>
              <a:spcAft>
                <a:spcPts val="1000"/>
              </a:spcAft>
              <a:buFont typeface="Arial" panose="020B0604020202020204" pitchFamily="34" charset="0"/>
              <a:buChar char="•"/>
            </a:pPr>
            <a:r>
              <a:rPr lang="en-GB" sz="2800" dirty="0">
                <a:latin typeface="+mj-lt"/>
              </a:rPr>
              <a:t>Preparing data and documentation for digital curation (DDI, metadata, managing data file)</a:t>
            </a:r>
            <a:endParaRPr lang="sl-SI" sz="2800" dirty="0">
              <a:latin typeface="+mj-lt"/>
              <a:ea typeface="Calibri" panose="020F0502020204030204" pitchFamily="34" charset="0"/>
              <a:cs typeface="Times New Roman" panose="02020603050405020304" pitchFamily="18" charset="0"/>
            </a:endParaRPr>
          </a:p>
          <a:p>
            <a:pPr marL="457200" indent="-457200" algn="l">
              <a:lnSpc>
                <a:spcPct val="115000"/>
              </a:lnSpc>
              <a:spcAft>
                <a:spcPts val="1000"/>
              </a:spcAft>
              <a:buFont typeface="Arial" panose="020B0604020202020204" pitchFamily="34" charset="0"/>
              <a:buChar char="•"/>
            </a:pPr>
            <a:r>
              <a:rPr lang="en-GB" sz="2800" dirty="0">
                <a:latin typeface="+mj-lt"/>
              </a:rPr>
              <a:t>Deposit data to data centre / </a:t>
            </a:r>
            <a:r>
              <a:rPr lang="en-GB" sz="2800" dirty="0" smtClean="0">
                <a:latin typeface="+mj-lt"/>
              </a:rPr>
              <a:t>Repository</a:t>
            </a:r>
          </a:p>
          <a:p>
            <a:pPr marL="457200" indent="-457200" algn="l">
              <a:lnSpc>
                <a:spcPct val="115000"/>
              </a:lnSpc>
              <a:spcAft>
                <a:spcPts val="1000"/>
              </a:spcAft>
              <a:buFont typeface="Arial" panose="020B0604020202020204" pitchFamily="34" charset="0"/>
              <a:buChar char="•"/>
            </a:pPr>
            <a:endParaRPr lang="en-GB" sz="2800" dirty="0">
              <a:latin typeface="+mj-lt"/>
              <a:ea typeface="Calibri" panose="020F0502020204030204" pitchFamily="34" charset="0"/>
              <a:cs typeface="Times New Roman" panose="02020603050405020304" pitchFamily="18" charset="0"/>
            </a:endParaRPr>
          </a:p>
          <a:p>
            <a:pPr marL="457200" indent="-457200" algn="l">
              <a:lnSpc>
                <a:spcPct val="115000"/>
              </a:lnSpc>
              <a:spcAft>
                <a:spcPts val="1000"/>
              </a:spcAft>
              <a:buFont typeface="Arial" panose="020B0604020202020204" pitchFamily="34" charset="0"/>
              <a:buChar char="•"/>
            </a:pPr>
            <a:r>
              <a:rPr lang="en-GB" sz="2800" dirty="0" smtClean="0">
                <a:latin typeface="+mj-lt"/>
                <a:ea typeface="Calibri" panose="020F0502020204030204" pitchFamily="34" charset="0"/>
                <a:cs typeface="Times New Roman" panose="02020603050405020304" pitchFamily="18" charset="0"/>
              </a:rPr>
              <a:t>Have enough </a:t>
            </a:r>
            <a:r>
              <a:rPr lang="sl-SI" sz="2800" dirty="0" smtClean="0">
                <a:latin typeface="+mj-lt"/>
                <a:ea typeface="Calibri" panose="020F0502020204030204" pitchFamily="34" charset="0"/>
                <a:cs typeface="Times New Roman" panose="02020603050405020304" pitchFamily="18" charset="0"/>
              </a:rPr>
              <a:t>h</a:t>
            </a:r>
            <a:r>
              <a:rPr lang="en-GB" sz="2800" dirty="0" smtClean="0">
                <a:latin typeface="+mj-lt"/>
                <a:ea typeface="Calibri" panose="020F0502020204030204" pitchFamily="34" charset="0"/>
                <a:cs typeface="Times New Roman" panose="02020603050405020304" pitchFamily="18" charset="0"/>
              </a:rPr>
              <a:t>ands</a:t>
            </a:r>
            <a:r>
              <a:rPr lang="sl-SI" sz="2800" dirty="0" smtClean="0">
                <a:latin typeface="+mj-lt"/>
                <a:ea typeface="Calibri" panose="020F0502020204030204" pitchFamily="34" charset="0"/>
                <a:cs typeface="Times New Roman" panose="02020603050405020304" pitchFamily="18" charset="0"/>
              </a:rPr>
              <a:t>-</a:t>
            </a:r>
            <a:r>
              <a:rPr lang="en-GB" sz="2800" dirty="0" smtClean="0">
                <a:latin typeface="+mj-lt"/>
                <a:ea typeface="Calibri" panose="020F0502020204030204" pitchFamily="34" charset="0"/>
                <a:cs typeface="Times New Roman" panose="02020603050405020304" pitchFamily="18" charset="0"/>
              </a:rPr>
              <a:t>on session. 3 – 5 days </a:t>
            </a:r>
            <a:endParaRPr lang="sl-SI" sz="28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7889285"/>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RDM training for researchers</a:t>
            </a:r>
            <a:endParaRPr lang="en-GB" dirty="0"/>
          </a:p>
        </p:txBody>
      </p:sp>
      <p:sp>
        <p:nvSpPr>
          <p:cNvPr id="3" name="Označba mesta besedila 2"/>
          <p:cNvSpPr>
            <a:spLocks noGrp="1"/>
          </p:cNvSpPr>
          <p:nvPr>
            <p:ph type="body" sz="half" idx="1"/>
          </p:nvPr>
        </p:nvSpPr>
        <p:spPr>
          <a:xfrm>
            <a:off x="707299" y="2066544"/>
            <a:ext cx="10758796" cy="6499940"/>
          </a:xfrm>
        </p:spPr>
        <p:txBody>
          <a:bodyPr>
            <a:normAutofit/>
          </a:bodyPr>
          <a:lstStyle/>
          <a:p>
            <a:pPr lvl="0">
              <a:spcAft>
                <a:spcPts val="1000"/>
              </a:spcAft>
            </a:pPr>
            <a:r>
              <a:rPr lang="en-GB" sz="2800" dirty="0" smtClean="0"/>
              <a:t>Broader EU context of open access in research</a:t>
            </a:r>
          </a:p>
          <a:p>
            <a:pPr lvl="0">
              <a:spcAft>
                <a:spcPts val="1000"/>
              </a:spcAft>
            </a:pPr>
            <a:r>
              <a:rPr lang="en-GB" sz="2800" dirty="0" smtClean="0"/>
              <a:t>Slovenian research data policy</a:t>
            </a:r>
          </a:p>
          <a:p>
            <a:pPr lvl="0">
              <a:spcAft>
                <a:spcPts val="1000"/>
              </a:spcAft>
            </a:pPr>
            <a:r>
              <a:rPr lang="en-GB" sz="2800" dirty="0" smtClean="0"/>
              <a:t>Introduction to RDM from the international perspective</a:t>
            </a:r>
          </a:p>
          <a:p>
            <a:pPr lvl="0">
              <a:spcAft>
                <a:spcPts val="1000"/>
              </a:spcAft>
            </a:pPr>
            <a:r>
              <a:rPr lang="en-GB" sz="2800" dirty="0" smtClean="0"/>
              <a:t>Data management planning</a:t>
            </a:r>
          </a:p>
          <a:p>
            <a:pPr lvl="0">
              <a:spcAft>
                <a:spcPts val="1000"/>
              </a:spcAft>
            </a:pPr>
            <a:r>
              <a:rPr lang="en-GB" sz="2800" dirty="0" smtClean="0"/>
              <a:t>Hands</a:t>
            </a:r>
            <a:r>
              <a:rPr lang="sl-SI" sz="2800" dirty="0" smtClean="0"/>
              <a:t>-</a:t>
            </a:r>
            <a:r>
              <a:rPr lang="en-GB" sz="2800" dirty="0" smtClean="0"/>
              <a:t>on: how to use RDM tool</a:t>
            </a:r>
          </a:p>
          <a:p>
            <a:pPr lvl="0">
              <a:spcAft>
                <a:spcPts val="1000"/>
              </a:spcAft>
            </a:pPr>
            <a:endParaRPr lang="en-GB" sz="2800" dirty="0" smtClean="0"/>
          </a:p>
          <a:p>
            <a:pPr lvl="0">
              <a:spcAft>
                <a:spcPts val="1000"/>
              </a:spcAft>
            </a:pPr>
            <a:r>
              <a:rPr lang="en-GB" sz="2800" dirty="0" smtClean="0"/>
              <a:t>Managing and sharing research data: consent, confidentiality and disclosure</a:t>
            </a:r>
          </a:p>
          <a:p>
            <a:pPr lvl="0">
              <a:spcAft>
                <a:spcPts val="1000"/>
              </a:spcAft>
            </a:pPr>
            <a:r>
              <a:rPr lang="en-GB" sz="2800" dirty="0" smtClean="0"/>
              <a:t>Hands</a:t>
            </a:r>
            <a:r>
              <a:rPr lang="sl-SI" sz="2800" dirty="0" smtClean="0"/>
              <a:t>-</a:t>
            </a:r>
            <a:r>
              <a:rPr lang="en-GB" sz="2800" dirty="0" smtClean="0"/>
              <a:t>on: development of a general consent form</a:t>
            </a:r>
          </a:p>
          <a:p>
            <a:pPr lvl="0">
              <a:spcAft>
                <a:spcPts val="1000"/>
              </a:spcAft>
            </a:pPr>
            <a:endParaRPr lang="en-GB" sz="2800" dirty="0" smtClean="0"/>
          </a:p>
          <a:p>
            <a:pPr lvl="0">
              <a:spcAft>
                <a:spcPts val="1000"/>
              </a:spcAft>
            </a:pPr>
            <a:r>
              <a:rPr lang="en-GB" sz="2800" dirty="0" smtClean="0"/>
              <a:t>4 – 8 hours</a:t>
            </a:r>
          </a:p>
          <a:p>
            <a:endParaRPr lang="en-GB" dirty="0" smtClean="0"/>
          </a:p>
          <a:p>
            <a:endParaRPr lang="en-GB" dirty="0" smtClean="0"/>
          </a:p>
          <a:p>
            <a:endParaRPr lang="en-GB" dirty="0" smtClean="0"/>
          </a:p>
          <a:p>
            <a:endParaRPr lang="en-GB" dirty="0" smtClean="0"/>
          </a:p>
          <a:p>
            <a:pPr>
              <a:buFontTx/>
              <a:buChar char="-"/>
            </a:pPr>
            <a:endParaRPr lang="en-GB" dirty="0" smtClean="0"/>
          </a:p>
          <a:p>
            <a:pPr>
              <a:buFontTx/>
              <a:buChar char="-"/>
            </a:pPr>
            <a:endParaRPr lang="en-US" dirty="0" smtClean="0"/>
          </a:p>
        </p:txBody>
      </p:sp>
    </p:spTree>
    <p:extLst>
      <p:ext uri="{BB962C8B-B14F-4D97-AF65-F5344CB8AC3E}">
        <p14:creationId xmlns:p14="http://schemas.microsoft.com/office/powerpoint/2010/main" val="1526467740"/>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RDM training for librarians</a:t>
            </a:r>
            <a:endParaRPr lang="en-GB" dirty="0"/>
          </a:p>
        </p:txBody>
      </p:sp>
      <p:sp>
        <p:nvSpPr>
          <p:cNvPr id="3" name="Označba mesta besedila 2"/>
          <p:cNvSpPr>
            <a:spLocks noGrp="1"/>
          </p:cNvSpPr>
          <p:nvPr>
            <p:ph type="body" sz="half" idx="1"/>
          </p:nvPr>
        </p:nvSpPr>
        <p:spPr>
          <a:xfrm>
            <a:off x="707299" y="2066544"/>
            <a:ext cx="10464801" cy="6548067"/>
          </a:xfrm>
        </p:spPr>
        <p:txBody>
          <a:bodyPr>
            <a:normAutofit fontScale="40000" lnSpcReduction="20000"/>
          </a:bodyPr>
          <a:lstStyle/>
          <a:p>
            <a:pPr lvl="0">
              <a:spcAft>
                <a:spcPts val="1000"/>
              </a:spcAft>
            </a:pPr>
            <a:r>
              <a:rPr lang="en-GB" sz="5900" dirty="0" smtClean="0"/>
              <a:t>Open Access in European Union research activities</a:t>
            </a:r>
          </a:p>
          <a:p>
            <a:pPr lvl="0">
              <a:spcAft>
                <a:spcPts val="1000"/>
              </a:spcAft>
            </a:pPr>
            <a:r>
              <a:rPr lang="en-GB" sz="5900" dirty="0" smtClean="0"/>
              <a:t>Introduction to Research Data Management (remote video-lecture from DCC team)</a:t>
            </a:r>
          </a:p>
          <a:p>
            <a:pPr lvl="0">
              <a:spcAft>
                <a:spcPts val="1000"/>
              </a:spcAft>
            </a:pPr>
            <a:r>
              <a:rPr lang="en-GB" sz="5900" dirty="0" smtClean="0"/>
              <a:t>Data Librarian Experience (</a:t>
            </a:r>
            <a:r>
              <a:rPr lang="en-GB" sz="5900" i="1" dirty="0" smtClean="0"/>
              <a:t>Stuart Macdonald, Edinburgh University)</a:t>
            </a:r>
            <a:endParaRPr lang="en-GB" sz="5900" dirty="0" smtClean="0"/>
          </a:p>
          <a:p>
            <a:pPr lvl="0">
              <a:spcAft>
                <a:spcPts val="1000"/>
              </a:spcAft>
            </a:pPr>
            <a:r>
              <a:rPr lang="en-GB" sz="5900" dirty="0" smtClean="0"/>
              <a:t>The Role of Librarians in the Categorisation and Classification of Scientific Data Publications</a:t>
            </a:r>
          </a:p>
          <a:p>
            <a:pPr lvl="0">
              <a:spcAft>
                <a:spcPts val="1000"/>
              </a:spcAft>
            </a:pPr>
            <a:r>
              <a:rPr lang="en-GB" sz="5900" dirty="0" smtClean="0"/>
              <a:t>Development of Research Data Policy and RDM Planning in Slovenia</a:t>
            </a:r>
          </a:p>
          <a:p>
            <a:pPr lvl="0">
              <a:spcAft>
                <a:spcPts val="1000"/>
              </a:spcAft>
            </a:pPr>
            <a:r>
              <a:rPr lang="en-GB" sz="5900" dirty="0" smtClean="0"/>
              <a:t>Data Users and Data Depositors </a:t>
            </a:r>
          </a:p>
          <a:p>
            <a:pPr lvl="0">
              <a:spcAft>
                <a:spcPts val="1000"/>
              </a:spcAft>
            </a:pPr>
            <a:r>
              <a:rPr lang="en-GB" sz="5900" dirty="0" smtClean="0"/>
              <a:t>Bibliography of researchers and evaluation of research work according to the methodology of the Slovenian Research Agency</a:t>
            </a:r>
          </a:p>
          <a:p>
            <a:pPr lvl="0">
              <a:spcAft>
                <a:spcPts val="1000"/>
              </a:spcAft>
            </a:pPr>
            <a:r>
              <a:rPr lang="en-GB" sz="5900" dirty="0" smtClean="0"/>
              <a:t>Role of the ‘OSICD’ in evaluation of research work and cooperation with librarians (bibliographers)</a:t>
            </a:r>
          </a:p>
          <a:p>
            <a:pPr>
              <a:spcAft>
                <a:spcPts val="1000"/>
              </a:spcAft>
            </a:pPr>
            <a:endParaRPr lang="en-GB" sz="5900" dirty="0" smtClean="0"/>
          </a:p>
          <a:p>
            <a:pPr lvl="0">
              <a:spcAft>
                <a:spcPts val="1000"/>
              </a:spcAft>
            </a:pPr>
            <a:r>
              <a:rPr lang="en-GB" sz="6000" dirty="0" smtClean="0"/>
              <a:t>4 </a:t>
            </a:r>
            <a:r>
              <a:rPr lang="en-GB" sz="6000" dirty="0"/>
              <a:t>– 8 </a:t>
            </a:r>
            <a:r>
              <a:rPr lang="en-GB" sz="6000" dirty="0" smtClean="0"/>
              <a:t>hours</a:t>
            </a:r>
            <a:endParaRPr lang="en-GB" sz="5900" dirty="0" smtClean="0"/>
          </a:p>
          <a:p>
            <a:pPr>
              <a:spcAft>
                <a:spcPts val="1000"/>
              </a:spcAft>
            </a:pPr>
            <a:r>
              <a:rPr lang="en-GB" sz="5900" dirty="0" smtClean="0"/>
              <a:t>Request from librarians – provide concrete guidance and a lot of materials</a:t>
            </a:r>
          </a:p>
          <a:p>
            <a:pPr marL="0" indent="0">
              <a:spcAft>
                <a:spcPts val="1000"/>
              </a:spcAft>
              <a:buNone/>
            </a:pPr>
            <a:endParaRPr lang="en-GB" sz="5100" dirty="0" smtClean="0"/>
          </a:p>
        </p:txBody>
      </p:sp>
    </p:spTree>
    <p:extLst>
      <p:ext uri="{BB962C8B-B14F-4D97-AF65-F5344CB8AC3E}">
        <p14:creationId xmlns:p14="http://schemas.microsoft.com/office/powerpoint/2010/main" val="225226062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RDM training for “institution”</a:t>
            </a:r>
            <a:endParaRPr lang="en-GB" dirty="0"/>
          </a:p>
        </p:txBody>
      </p:sp>
      <p:sp>
        <p:nvSpPr>
          <p:cNvPr id="3" name="Označba mesta besedila 2"/>
          <p:cNvSpPr>
            <a:spLocks noGrp="1"/>
          </p:cNvSpPr>
          <p:nvPr>
            <p:ph type="body" sz="half" idx="1"/>
          </p:nvPr>
        </p:nvSpPr>
        <p:spPr>
          <a:xfrm>
            <a:off x="707299" y="2066544"/>
            <a:ext cx="10464801" cy="4112149"/>
          </a:xfrm>
        </p:spPr>
        <p:txBody>
          <a:bodyPr/>
          <a:lstStyle/>
          <a:p>
            <a:r>
              <a:rPr lang="en-GB" dirty="0" smtClean="0"/>
              <a:t>Short 1-1,5 hour</a:t>
            </a:r>
          </a:p>
          <a:p>
            <a:r>
              <a:rPr lang="en-GB" dirty="0" smtClean="0"/>
              <a:t>Reserve at least 0,5 hour for discussion / consultation</a:t>
            </a:r>
          </a:p>
          <a:p>
            <a:r>
              <a:rPr lang="en-GB" dirty="0" smtClean="0"/>
              <a:t>Tailor</a:t>
            </a:r>
            <a:r>
              <a:rPr lang="sl-SI" dirty="0" smtClean="0"/>
              <a:t>-</a:t>
            </a:r>
            <a:r>
              <a:rPr lang="en-GB" dirty="0" smtClean="0"/>
              <a:t>made  - discipline specific (</a:t>
            </a:r>
            <a:r>
              <a:rPr lang="en-GB" dirty="0" err="1" smtClean="0"/>
              <a:t>quali</a:t>
            </a:r>
            <a:r>
              <a:rPr lang="en-GB" dirty="0" smtClean="0"/>
              <a:t> / </a:t>
            </a:r>
            <a:r>
              <a:rPr lang="en-GB" dirty="0" err="1" smtClean="0"/>
              <a:t>quanti</a:t>
            </a:r>
            <a:r>
              <a:rPr lang="en-GB" dirty="0" smtClean="0"/>
              <a:t>)</a:t>
            </a:r>
          </a:p>
          <a:p>
            <a:r>
              <a:rPr lang="en-GB" dirty="0" smtClean="0"/>
              <a:t>Different stakeholders are likely to attend (vice-dean for research, researchers, head of research </a:t>
            </a:r>
            <a:r>
              <a:rPr lang="en-GB" dirty="0" err="1" smtClean="0"/>
              <a:t>center</a:t>
            </a:r>
            <a:r>
              <a:rPr lang="en-GB" dirty="0" smtClean="0"/>
              <a:t>, research office, librarian etc.)</a:t>
            </a:r>
          </a:p>
          <a:p>
            <a:endParaRPr lang="en-GB" dirty="0" smtClean="0"/>
          </a:p>
          <a:p>
            <a:pPr marL="0" indent="0">
              <a:buNone/>
            </a:pPr>
            <a:endParaRPr lang="en-GB" dirty="0" smtClean="0"/>
          </a:p>
          <a:p>
            <a:endParaRPr lang="en-GB" dirty="0" smtClean="0"/>
          </a:p>
          <a:p>
            <a:endParaRPr lang="en-GB" dirty="0" smtClean="0"/>
          </a:p>
          <a:p>
            <a:endParaRPr lang="en-GB" dirty="0" smtClean="0"/>
          </a:p>
          <a:p>
            <a:endParaRPr lang="en-GB" dirty="0" smtClean="0"/>
          </a:p>
          <a:p>
            <a:pPr>
              <a:buFontTx/>
              <a:buChar char="-"/>
            </a:pPr>
            <a:endParaRPr lang="en-GB" dirty="0" smtClean="0"/>
          </a:p>
          <a:p>
            <a:pPr>
              <a:buFontTx/>
              <a:buChar char="-"/>
            </a:pPr>
            <a:endParaRPr lang="en-US" dirty="0" smtClean="0"/>
          </a:p>
        </p:txBody>
      </p:sp>
    </p:spTree>
    <p:extLst>
      <p:ext uri="{BB962C8B-B14F-4D97-AF65-F5344CB8AC3E}">
        <p14:creationId xmlns:p14="http://schemas.microsoft.com/office/powerpoint/2010/main" val="61099974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prstGeom prst="rect">
            <a:avLst/>
          </a:prstGeom>
        </p:spPr>
        <p:txBody>
          <a:bodyPr/>
          <a:lstStyle/>
          <a:p>
            <a:r>
              <a:rPr dirty="0"/>
              <a:t>CESSDA’s European </a:t>
            </a:r>
            <a:r>
              <a:rPr dirty="0" smtClean="0"/>
              <a:t>project</a:t>
            </a:r>
            <a:endParaRPr dirty="0"/>
          </a:p>
        </p:txBody>
      </p:sp>
      <p:sp>
        <p:nvSpPr>
          <p:cNvPr id="96" name="Shape 96"/>
          <p:cNvSpPr>
            <a:spLocks noGrp="1"/>
          </p:cNvSpPr>
          <p:nvPr>
            <p:ph type="body" idx="1"/>
          </p:nvPr>
        </p:nvSpPr>
        <p:spPr>
          <a:xfrm>
            <a:off x="5439058" y="2719305"/>
            <a:ext cx="7618823" cy="6763439"/>
          </a:xfrm>
          <a:prstGeom prst="rect">
            <a:avLst/>
          </a:prstGeom>
        </p:spPr>
        <p:txBody>
          <a:bodyPr/>
          <a:lstStyle/>
          <a:p>
            <a:pPr marL="0" indent="0">
              <a:buNone/>
            </a:pPr>
            <a:r>
              <a:rPr dirty="0"/>
              <a:t>Strengthening and widening the European infrastructure for social </a:t>
            </a:r>
            <a:r>
              <a:rPr dirty="0" smtClean="0"/>
              <a:t>science </a:t>
            </a:r>
            <a:r>
              <a:rPr dirty="0"/>
              <a:t>data </a:t>
            </a:r>
            <a:r>
              <a:rPr dirty="0" smtClean="0"/>
              <a:t>archives</a:t>
            </a:r>
            <a:endParaRPr lang="sl-SI" dirty="0"/>
          </a:p>
          <a:p>
            <a:pPr marL="0" indent="0">
              <a:buNone/>
            </a:pPr>
            <a:endParaRPr lang="sl-SI" dirty="0" smtClean="0"/>
          </a:p>
          <a:p>
            <a:pPr marL="0" indent="0">
              <a:buNone/>
            </a:pPr>
            <a:r>
              <a:rPr lang="sl-SI" dirty="0" smtClean="0"/>
              <a:t>T</a:t>
            </a:r>
            <a:r>
              <a:rPr lang="en-US" dirty="0" smtClean="0"/>
              <a:t>he aim</a:t>
            </a:r>
            <a:r>
              <a:rPr lang="sl-SI" dirty="0"/>
              <a:t>s</a:t>
            </a:r>
            <a:r>
              <a:rPr lang="en-US" dirty="0" smtClean="0"/>
              <a:t> </a:t>
            </a:r>
            <a:r>
              <a:rPr lang="sl-SI" dirty="0" smtClean="0"/>
              <a:t>are</a:t>
            </a:r>
            <a:r>
              <a:rPr lang="en-US" dirty="0" smtClean="0"/>
              <a:t> to</a:t>
            </a:r>
            <a:r>
              <a:rPr lang="sl-SI" dirty="0" smtClean="0"/>
              <a:t>:</a:t>
            </a:r>
            <a:r>
              <a:rPr lang="en-US" dirty="0" smtClean="0"/>
              <a:t> </a:t>
            </a:r>
            <a:endParaRPr lang="sl-SI" dirty="0" smtClean="0"/>
          </a:p>
          <a:p>
            <a:r>
              <a:rPr lang="en-US" dirty="0" smtClean="0"/>
              <a:t>achieve </a:t>
            </a:r>
            <a:r>
              <a:rPr lang="en-US" dirty="0"/>
              <a:t>full European </a:t>
            </a:r>
            <a:r>
              <a:rPr lang="en-US" dirty="0" smtClean="0"/>
              <a:t>coverage </a:t>
            </a:r>
            <a:endParaRPr lang="sl-SI" dirty="0" smtClean="0"/>
          </a:p>
          <a:p>
            <a:r>
              <a:rPr lang="en-US" dirty="0" smtClean="0"/>
              <a:t>strengthen </a:t>
            </a:r>
            <a:r>
              <a:rPr lang="en-US" dirty="0"/>
              <a:t>the network and </a:t>
            </a:r>
            <a:endParaRPr lang="sl-SI" dirty="0" smtClean="0"/>
          </a:p>
          <a:p>
            <a:r>
              <a:rPr lang="en-US" dirty="0" smtClean="0"/>
              <a:t>to </a:t>
            </a:r>
            <a:r>
              <a:rPr lang="en-US" dirty="0"/>
              <a:t>ensure sustainability of its data for the widened </a:t>
            </a:r>
            <a:r>
              <a:rPr lang="en-US" dirty="0" smtClean="0"/>
              <a:t>network</a:t>
            </a:r>
            <a:r>
              <a:rPr lang="sl-SI" dirty="0" smtClean="0"/>
              <a:t>.</a:t>
            </a:r>
            <a:endParaRPr dirty="0"/>
          </a:p>
        </p:txBody>
      </p:sp>
      <p:pic>
        <p:nvPicPr>
          <p:cNvPr id="99" name="cessdasaw.png">
            <a:hlinkClick r:id="rId2"/>
          </p:cNvPr>
          <p:cNvPicPr>
            <a:picLocks noChangeAspect="1"/>
          </p:cNvPicPr>
          <p:nvPr/>
        </p:nvPicPr>
        <p:blipFill>
          <a:blip r:embed="rId3">
            <a:extLst/>
          </a:blip>
          <a:srcRect/>
          <a:stretch>
            <a:fillRect/>
          </a:stretch>
        </p:blipFill>
        <p:spPr>
          <a:xfrm>
            <a:off x="938946" y="3654922"/>
            <a:ext cx="3712634" cy="795963"/>
          </a:xfrm>
          <a:prstGeom prst="rect">
            <a:avLst/>
          </a:prstGeom>
          <a:ln w="12700">
            <a:miter lim="400000"/>
          </a:ln>
        </p:spPr>
      </p:pic>
      <p:pic>
        <p:nvPicPr>
          <p:cNvPr id="100" name="EU flag.jpg"/>
          <p:cNvPicPr>
            <a:picLocks noChangeAspect="1"/>
          </p:cNvPicPr>
          <p:nvPr/>
        </p:nvPicPr>
        <p:blipFill>
          <a:blip r:embed="rId4">
            <a:extLst/>
          </a:blip>
          <a:stretch>
            <a:fillRect/>
          </a:stretch>
        </p:blipFill>
        <p:spPr>
          <a:xfrm>
            <a:off x="9835892" y="617288"/>
            <a:ext cx="1834112" cy="1214383"/>
          </a:xfrm>
          <a:prstGeom prst="rect">
            <a:avLst/>
          </a:prstGeom>
          <a:ln w="12700">
            <a:miter lim="400000"/>
          </a:ln>
        </p:spPr>
      </p:pic>
    </p:spTree>
    <p:extLst>
      <p:ext uri="{BB962C8B-B14F-4D97-AF65-F5344CB8AC3E}">
        <p14:creationId xmlns:p14="http://schemas.microsoft.com/office/powerpoint/2010/main" val="95937446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else can trainer do</a:t>
            </a:r>
            <a:r>
              <a:rPr lang="sl-SI" dirty="0" smtClean="0"/>
              <a:t>?</a:t>
            </a:r>
            <a:endParaRPr lang="sl-SI" dirty="0"/>
          </a:p>
        </p:txBody>
      </p:sp>
      <p:sp>
        <p:nvSpPr>
          <p:cNvPr id="3" name="Text Placeholder 2"/>
          <p:cNvSpPr>
            <a:spLocks noGrp="1"/>
          </p:cNvSpPr>
          <p:nvPr>
            <p:ph type="body" sz="half" idx="1"/>
          </p:nvPr>
        </p:nvSpPr>
        <p:spPr>
          <a:xfrm>
            <a:off x="707299" y="1467852"/>
            <a:ext cx="12118364" cy="7098631"/>
          </a:xfrm>
        </p:spPr>
        <p:txBody>
          <a:bodyPr>
            <a:noAutofit/>
          </a:bodyPr>
          <a:lstStyle/>
          <a:p>
            <a:pPr marL="0" indent="0">
              <a:buNone/>
            </a:pPr>
            <a:r>
              <a:rPr lang="en-US" sz="2800" dirty="0" smtClean="0"/>
              <a:t>Supporting researchers</a:t>
            </a:r>
            <a:r>
              <a:rPr lang="en-US" sz="2800" dirty="0"/>
              <a:t>:</a:t>
            </a:r>
          </a:p>
          <a:p>
            <a:pPr marL="0" indent="0">
              <a:buNone/>
            </a:pPr>
            <a:r>
              <a:rPr lang="en-US" sz="2800" dirty="0"/>
              <a:t>-</a:t>
            </a:r>
            <a:r>
              <a:rPr lang="en-US" sz="2800" dirty="0" smtClean="0"/>
              <a:t> to </a:t>
            </a:r>
            <a:r>
              <a:rPr lang="en-US" sz="2800" dirty="0"/>
              <a:t>develop RDM training materials</a:t>
            </a:r>
          </a:p>
          <a:p>
            <a:pPr marL="0" indent="0">
              <a:buNone/>
            </a:pPr>
            <a:r>
              <a:rPr lang="en-US" sz="2800" dirty="0"/>
              <a:t>-</a:t>
            </a:r>
            <a:r>
              <a:rPr lang="en-US" sz="2800" dirty="0" smtClean="0"/>
              <a:t> to </a:t>
            </a:r>
            <a:r>
              <a:rPr lang="en-US" sz="2800" dirty="0"/>
              <a:t>translate RDM tools</a:t>
            </a:r>
          </a:p>
          <a:p>
            <a:pPr marL="0" indent="0">
              <a:buNone/>
            </a:pPr>
            <a:r>
              <a:rPr lang="en-US" sz="2800" dirty="0" smtClean="0"/>
              <a:t>- to </a:t>
            </a:r>
            <a:r>
              <a:rPr lang="en-US" sz="2800" dirty="0"/>
              <a:t>develop a general consent form in </a:t>
            </a:r>
            <a:r>
              <a:rPr lang="en-US" sz="2800" dirty="0" smtClean="0"/>
              <a:t>your language and tailored for your discipline</a:t>
            </a:r>
            <a:endParaRPr lang="en-US" sz="2800" dirty="0"/>
          </a:p>
          <a:p>
            <a:pPr marL="0" indent="0">
              <a:buNone/>
            </a:pPr>
            <a:endParaRPr lang="en-US" sz="2800" dirty="0" smtClean="0"/>
          </a:p>
          <a:p>
            <a:pPr marL="0" indent="0">
              <a:buNone/>
            </a:pPr>
            <a:r>
              <a:rPr lang="en-US" sz="2800" dirty="0" smtClean="0"/>
              <a:t>Support </a:t>
            </a:r>
            <a:r>
              <a:rPr lang="en-US" sz="2800" dirty="0"/>
              <a:t>for librarians: </a:t>
            </a:r>
          </a:p>
          <a:p>
            <a:pPr marL="0" indent="0">
              <a:buNone/>
            </a:pPr>
            <a:r>
              <a:rPr lang="en-US" sz="2800" dirty="0"/>
              <a:t>-</a:t>
            </a:r>
            <a:r>
              <a:rPr lang="en-US" sz="2800" dirty="0" smtClean="0"/>
              <a:t> to </a:t>
            </a:r>
            <a:r>
              <a:rPr lang="en-US" sz="2800" dirty="0"/>
              <a:t>develop </a:t>
            </a:r>
            <a:r>
              <a:rPr lang="en-US" sz="2800" dirty="0" smtClean="0"/>
              <a:t>disciplinary specific </a:t>
            </a:r>
            <a:r>
              <a:rPr lang="en-US" sz="2800" dirty="0"/>
              <a:t>informational material for librarians (economy, </a:t>
            </a:r>
            <a:r>
              <a:rPr lang="en-US" sz="2800" dirty="0" smtClean="0"/>
              <a:t>psychology</a:t>
            </a:r>
            <a:r>
              <a:rPr lang="en-US" sz="2800" dirty="0"/>
              <a:t>, political science ...)</a:t>
            </a:r>
          </a:p>
          <a:p>
            <a:pPr marL="0" indent="0">
              <a:buNone/>
            </a:pPr>
            <a:r>
              <a:rPr lang="en-US" sz="2800" dirty="0" smtClean="0"/>
              <a:t>- to </a:t>
            </a:r>
            <a:r>
              <a:rPr lang="en-US" sz="2800" dirty="0"/>
              <a:t>inform them regularly about novelties in archives</a:t>
            </a:r>
          </a:p>
          <a:p>
            <a:pPr marL="0" indent="0">
              <a:buNone/>
            </a:pPr>
            <a:endParaRPr lang="en-US" sz="2800" dirty="0" smtClean="0"/>
          </a:p>
          <a:p>
            <a:pPr marL="0" indent="0">
              <a:buNone/>
            </a:pPr>
            <a:r>
              <a:rPr lang="en-US" sz="2800" dirty="0" smtClean="0"/>
              <a:t>Support </a:t>
            </a:r>
            <a:r>
              <a:rPr lang="en-US" sz="2800" dirty="0"/>
              <a:t>for decision makers: </a:t>
            </a:r>
          </a:p>
          <a:p>
            <a:pPr marL="0" indent="0">
              <a:buNone/>
            </a:pPr>
            <a:r>
              <a:rPr lang="en-US" sz="2800" dirty="0" smtClean="0"/>
              <a:t>- active </a:t>
            </a:r>
            <a:r>
              <a:rPr lang="en-US" sz="2800" dirty="0"/>
              <a:t>engagement in preparing research data policy on national level</a:t>
            </a:r>
          </a:p>
          <a:p>
            <a:pPr marL="0" indent="0">
              <a:buNone/>
            </a:pPr>
            <a:r>
              <a:rPr lang="en-US" sz="2800" dirty="0" smtClean="0"/>
              <a:t>- preparing </a:t>
            </a:r>
            <a:r>
              <a:rPr lang="en-US" sz="2800" dirty="0"/>
              <a:t>policies and infrastructure on institutional level (Universities</a:t>
            </a:r>
            <a:r>
              <a:rPr lang="en-US" sz="2800" dirty="0" smtClean="0"/>
              <a:t>)</a:t>
            </a:r>
          </a:p>
          <a:p>
            <a:pPr marL="0" indent="0">
              <a:buNone/>
            </a:pPr>
            <a:r>
              <a:rPr lang="en-US" sz="2800" dirty="0" smtClean="0"/>
              <a:t>- preparing </a:t>
            </a:r>
            <a:r>
              <a:rPr lang="en-US" sz="2800" dirty="0"/>
              <a:t>d</a:t>
            </a:r>
            <a:r>
              <a:rPr lang="en-US" sz="2800" dirty="0" smtClean="0"/>
              <a:t>ata sharing policies and citation standard with journal editors</a:t>
            </a:r>
            <a:endParaRPr lang="en-US" sz="2800" dirty="0"/>
          </a:p>
          <a:p>
            <a:endParaRPr lang="sl-SI" sz="2800" dirty="0"/>
          </a:p>
        </p:txBody>
      </p:sp>
    </p:spTree>
    <p:extLst>
      <p:ext uri="{BB962C8B-B14F-4D97-AF65-F5344CB8AC3E}">
        <p14:creationId xmlns:p14="http://schemas.microsoft.com/office/powerpoint/2010/main" val="52316466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material</a:t>
            </a:r>
            <a:endParaRPr lang="sl-SI" dirty="0"/>
          </a:p>
        </p:txBody>
      </p:sp>
      <p:sp>
        <p:nvSpPr>
          <p:cNvPr id="3" name="Text Placeholder 2"/>
          <p:cNvSpPr>
            <a:spLocks noGrp="1"/>
          </p:cNvSpPr>
          <p:nvPr>
            <p:ph type="body" sz="half" idx="1"/>
          </p:nvPr>
        </p:nvSpPr>
        <p:spPr>
          <a:xfrm>
            <a:off x="707299" y="1804737"/>
            <a:ext cx="10464801" cy="4657023"/>
          </a:xfrm>
        </p:spPr>
        <p:txBody>
          <a:bodyPr>
            <a:normAutofit/>
          </a:bodyPr>
          <a:lstStyle/>
          <a:p>
            <a:pPr marL="0" indent="0">
              <a:buNone/>
            </a:pPr>
            <a:r>
              <a:rPr lang="sl-SI" dirty="0" smtClean="0"/>
              <a:t>Štebe </a:t>
            </a:r>
            <a:r>
              <a:rPr lang="en-US" dirty="0" err="1" smtClean="0"/>
              <a:t>Janez</a:t>
            </a:r>
            <a:r>
              <a:rPr lang="en-US" dirty="0" smtClean="0"/>
              <a:t>, Sonja </a:t>
            </a:r>
            <a:r>
              <a:rPr lang="en-US" dirty="0" err="1" smtClean="0"/>
              <a:t>Bezjak</a:t>
            </a:r>
            <a:r>
              <a:rPr lang="en-US" dirty="0" smtClean="0"/>
              <a:t>, Irena </a:t>
            </a:r>
            <a:r>
              <a:rPr lang="en-US" dirty="0" err="1" smtClean="0"/>
              <a:t>Vipavc</a:t>
            </a:r>
            <a:r>
              <a:rPr lang="en-US" dirty="0" smtClean="0"/>
              <a:t> </a:t>
            </a:r>
            <a:r>
              <a:rPr lang="en-US" dirty="0" err="1" smtClean="0"/>
              <a:t>Brvar</a:t>
            </a:r>
            <a:r>
              <a:rPr lang="sl-SI" smtClean="0"/>
              <a:t>: </a:t>
            </a:r>
            <a:r>
              <a:rPr lang="en-US" dirty="0"/>
              <a:t>Preparing research data for open access : guide for data </a:t>
            </a:r>
            <a:r>
              <a:rPr lang="en-US" dirty="0" smtClean="0"/>
              <a:t>producers</a:t>
            </a:r>
            <a:r>
              <a:rPr lang="sl-SI" dirty="0" smtClean="0"/>
              <a:t> </a:t>
            </a:r>
            <a:r>
              <a:rPr lang="sl-SI" dirty="0"/>
              <a:t>(</a:t>
            </a:r>
            <a:r>
              <a:rPr lang="sl-SI" dirty="0" smtClean="0"/>
              <a:t>2015)</a:t>
            </a:r>
            <a:endParaRPr lang="en-GB" smtClean="0"/>
          </a:p>
          <a:p>
            <a:pPr marL="1778000" lvl="4" indent="0" algn="r">
              <a:buNone/>
            </a:pPr>
            <a:r>
              <a:rPr lang="sl-SI" sz="2400">
                <a:hlinkClick r:id="rId2"/>
              </a:rPr>
              <a:t>URN:NBN:SI:DOC-G0DPXMZ</a:t>
            </a:r>
            <a:r>
              <a:rPr lang="en-US" sz="2400" smtClean="0">
                <a:hlinkClick r:id="rId2"/>
              </a:rPr>
              <a:t> </a:t>
            </a:r>
            <a:endParaRPr lang="en-US" sz="2400" dirty="0"/>
          </a:p>
        </p:txBody>
      </p:sp>
      <p:pic>
        <p:nvPicPr>
          <p:cNvPr id="4" name="Picture 3"/>
          <p:cNvPicPr>
            <a:picLocks noChangeAspect="1"/>
          </p:cNvPicPr>
          <p:nvPr/>
        </p:nvPicPr>
        <p:blipFill>
          <a:blip r:embed="rId3"/>
          <a:stretch>
            <a:fillRect/>
          </a:stretch>
        </p:blipFill>
        <p:spPr>
          <a:xfrm>
            <a:off x="3248526" y="4076979"/>
            <a:ext cx="5847348" cy="4105488"/>
          </a:xfrm>
          <a:prstGeom prst="rect">
            <a:avLst/>
          </a:prstGeom>
        </p:spPr>
      </p:pic>
    </p:spTree>
    <p:extLst>
      <p:ext uri="{BB962C8B-B14F-4D97-AF65-F5344CB8AC3E}">
        <p14:creationId xmlns:p14="http://schemas.microsoft.com/office/powerpoint/2010/main" val="3679693165"/>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In </a:t>
            </a:r>
            <a:r>
              <a:rPr lang="en-US" dirty="0" smtClean="0"/>
              <a:t>short</a:t>
            </a:r>
            <a:endParaRPr lang="en-US" dirty="0"/>
          </a:p>
        </p:txBody>
      </p:sp>
      <p:sp>
        <p:nvSpPr>
          <p:cNvPr id="3" name="Označba mesta besedila 2"/>
          <p:cNvSpPr>
            <a:spLocks noGrp="1"/>
          </p:cNvSpPr>
          <p:nvPr>
            <p:ph type="body" sz="half" idx="1"/>
          </p:nvPr>
        </p:nvSpPr>
        <p:spPr>
          <a:xfrm>
            <a:off x="707299" y="2066544"/>
            <a:ext cx="10464801" cy="4112149"/>
          </a:xfrm>
        </p:spPr>
        <p:txBody>
          <a:bodyPr/>
          <a:lstStyle/>
          <a:p>
            <a:r>
              <a:rPr lang="en-US" dirty="0" smtClean="0"/>
              <a:t>Introduction to RDM training</a:t>
            </a:r>
          </a:p>
          <a:p>
            <a:r>
              <a:rPr lang="en-US" dirty="0" smtClean="0"/>
              <a:t>Relevant sources (</a:t>
            </a:r>
            <a:r>
              <a:rPr lang="sl-SI" dirty="0" smtClean="0"/>
              <a:t>in </a:t>
            </a:r>
            <a:r>
              <a:rPr lang="en-US" dirty="0" smtClean="0"/>
              <a:t>these slides and hand-out)</a:t>
            </a:r>
          </a:p>
          <a:p>
            <a:r>
              <a:rPr lang="en-US" dirty="0" smtClean="0"/>
              <a:t>Content</a:t>
            </a:r>
            <a:r>
              <a:rPr lang="sl-SI" dirty="0" smtClean="0"/>
              <a:t> </a:t>
            </a:r>
            <a:r>
              <a:rPr lang="en-US" dirty="0" smtClean="0"/>
              <a:t>and type of training depends audience</a:t>
            </a:r>
            <a:r>
              <a:rPr lang="sl-SI" dirty="0" smtClean="0"/>
              <a:t> (</a:t>
            </a:r>
            <a:r>
              <a:rPr lang="en-US" dirty="0" smtClean="0"/>
              <a:t>shown by examples</a:t>
            </a:r>
            <a:r>
              <a:rPr lang="sl-SI" dirty="0" smtClean="0"/>
              <a:t>)</a:t>
            </a:r>
          </a:p>
          <a:p>
            <a:endParaRPr lang="en-US" dirty="0" smtClean="0"/>
          </a:p>
        </p:txBody>
      </p:sp>
      <p:pic>
        <p:nvPicPr>
          <p:cNvPr id="4" name="Picture 7" descr="C:\Users\ojstersekm\AppData\Local\Microsoft\Windows\Temporary Internet Files\Content.IE5\IV3FK0R4\MC9000786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7154" y="5988023"/>
            <a:ext cx="990136" cy="2130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ojstersekm\AppData\Local\Microsoft\Windows\Temporary Internet Files\Content.IE5\B8YXC46M\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7597" y="4955740"/>
            <a:ext cx="864697" cy="209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558727"/>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ESSDA House LR.png"/>
          <p:cNvPicPr>
            <a:picLocks noChangeAspect="1"/>
          </p:cNvPicPr>
          <p:nvPr/>
        </p:nvPicPr>
        <p:blipFill>
          <a:blip r:embed="rId2">
            <a:extLst/>
          </a:blip>
          <a:srcRect t="1583" b="1583"/>
          <a:stretch>
            <a:fillRect/>
          </a:stretch>
        </p:blipFill>
        <p:spPr>
          <a:xfrm>
            <a:off x="710453" y="1504339"/>
            <a:ext cx="4382541" cy="5098516"/>
          </a:xfrm>
          <a:prstGeom prst="rect">
            <a:avLst/>
          </a:prstGeom>
          <a:ln w="12700">
            <a:miter lim="400000"/>
          </a:ln>
        </p:spPr>
      </p:pic>
      <p:sp>
        <p:nvSpPr>
          <p:cNvPr id="8" name="Shape 91"/>
          <p:cNvSpPr/>
          <p:nvPr/>
        </p:nvSpPr>
        <p:spPr>
          <a:xfrm>
            <a:off x="7224397" y="2843009"/>
            <a:ext cx="2821285"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3600">
                <a:latin typeface="+mn-lt"/>
                <a:ea typeface="+mn-ea"/>
                <a:cs typeface="+mn-cs"/>
                <a:sym typeface="Lato Regular"/>
              </a:defRPr>
            </a:lvl1pPr>
          </a:lstStyle>
          <a:p>
            <a:pPr algn="ctr"/>
            <a:r>
              <a:rPr sz="7200" dirty="0" smtClean="0"/>
              <a:t>thank</a:t>
            </a:r>
            <a:r>
              <a:rPr lang="nl-NL" sz="7200" dirty="0" smtClean="0"/>
              <a:t>s</a:t>
            </a:r>
            <a:r>
              <a:rPr sz="7200" dirty="0" smtClean="0"/>
              <a:t>!</a:t>
            </a:r>
            <a:endParaRPr sz="7200" dirty="0"/>
          </a:p>
        </p:txBody>
      </p:sp>
      <p:pic>
        <p:nvPicPr>
          <p:cNvPr id="9" name="cessdasawNegative.png"/>
          <p:cNvPicPr>
            <a:picLocks noChangeAspect="1"/>
          </p:cNvPicPr>
          <p:nvPr/>
        </p:nvPicPr>
        <p:blipFill>
          <a:blip r:embed="rId3">
            <a:extLst/>
          </a:blip>
          <a:stretch>
            <a:fillRect/>
          </a:stretch>
        </p:blipFill>
        <p:spPr>
          <a:xfrm>
            <a:off x="6146214" y="1524525"/>
            <a:ext cx="5136487" cy="1101227"/>
          </a:xfrm>
          <a:prstGeom prst="rect">
            <a:avLst/>
          </a:prstGeom>
          <a:ln w="12700">
            <a:miter lim="400000"/>
          </a:ln>
        </p:spPr>
      </p:pic>
      <p:sp>
        <p:nvSpPr>
          <p:cNvPr id="10" name="Shape 92"/>
          <p:cNvSpPr/>
          <p:nvPr/>
        </p:nvSpPr>
        <p:spPr>
          <a:xfrm>
            <a:off x="710453" y="6552489"/>
            <a:ext cx="12101780" cy="21544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1616075" indent="-1616075" algn="l">
              <a:lnSpc>
                <a:spcPts val="4000"/>
              </a:lnSpc>
            </a:pPr>
            <a:r>
              <a:rPr lang="nl-NL" sz="2800" i="1" dirty="0" smtClean="0">
                <a:latin typeface="+mj-lt"/>
                <a:ea typeface="+mn-ea"/>
                <a:cs typeface="+mn-cs"/>
                <a:sym typeface="Lato Regular"/>
              </a:rPr>
              <a:t>For more information on cessda training including webinars: training@cessda.net</a:t>
            </a:r>
          </a:p>
          <a:p>
            <a:pPr marL="1616075" indent="-1616075" algn="l">
              <a:lnSpc>
                <a:spcPts val="4000"/>
              </a:lnSpc>
            </a:pPr>
            <a:r>
              <a:rPr sz="2800" i="1" dirty="0" smtClean="0">
                <a:latin typeface="+mj-lt"/>
                <a:ea typeface="+mn-ea"/>
                <a:cs typeface="+mn-cs"/>
                <a:sym typeface="Lato Regular"/>
              </a:rPr>
              <a:t>website:</a:t>
            </a:r>
            <a:r>
              <a:rPr lang="de-DE" sz="2800" dirty="0" smtClean="0">
                <a:latin typeface="+mj-lt"/>
              </a:rPr>
              <a:t>	</a:t>
            </a:r>
            <a:r>
              <a:rPr lang="de-DE" sz="2800" dirty="0">
                <a:latin typeface="+mj-lt"/>
              </a:rPr>
              <a:t>http://cessda.net/CESSDA-Services/Projects/CESSDA-SaW</a:t>
            </a:r>
          </a:p>
          <a:p>
            <a:pPr marL="1616075" indent="-1616075" algn="l">
              <a:lnSpc>
                <a:spcPts val="4000"/>
              </a:lnSpc>
            </a:pPr>
            <a:r>
              <a:rPr sz="2800" i="1" dirty="0" smtClean="0">
                <a:latin typeface="+mj-lt"/>
                <a:ea typeface="+mn-ea"/>
                <a:cs typeface="+mn-cs"/>
                <a:sym typeface="Lato Regular"/>
              </a:rPr>
              <a:t>twitter:</a:t>
            </a:r>
            <a:r>
              <a:rPr lang="de-DE" sz="2800" i="1" dirty="0" smtClean="0">
                <a:latin typeface="+mj-lt"/>
                <a:ea typeface="+mn-ea"/>
                <a:cs typeface="+mn-cs"/>
                <a:sym typeface="Lato Regular"/>
              </a:rPr>
              <a:t>	</a:t>
            </a:r>
            <a:r>
              <a:rPr sz="2800" dirty="0" smtClean="0">
                <a:latin typeface="+mj-lt"/>
              </a:rPr>
              <a:t>@</a:t>
            </a:r>
            <a:r>
              <a:rPr sz="2800" dirty="0">
                <a:latin typeface="+mj-lt"/>
              </a:rPr>
              <a:t>CESSDA_Data</a:t>
            </a:r>
          </a:p>
        </p:txBody>
      </p:sp>
      <p:sp>
        <p:nvSpPr>
          <p:cNvPr id="6" name="Shape 69"/>
          <p:cNvSpPr txBox="1">
            <a:spLocks/>
          </p:cNvSpPr>
          <p:nvPr/>
        </p:nvSpPr>
        <p:spPr>
          <a:xfrm>
            <a:off x="6084614" y="4424252"/>
            <a:ext cx="5100850" cy="2164697"/>
          </a:xfrm>
          <a:prstGeom prst="rect">
            <a:avLst/>
          </a:prstGeom>
          <a:extLst>
            <a:ext uri="{C572A759-6A51-4108-AA02-DFA0A04FC94B}">
              <ma14:wrappingTextBoxFlag xmlns="" xmlns:ma14="http://schemas.microsoft.com/office/mac/drawingml/2011/main" val="1"/>
            </a:ext>
          </a:extLst>
        </p:spPr>
        <p:txBody>
          <a:bodyPr wrap="square"/>
          <a:lstStyle>
            <a:lvl1pPr marL="0" marR="0" indent="0" algn="l" defTabSz="584200" rtl="0" latinLnBrk="0">
              <a:lnSpc>
                <a:spcPts val="2200"/>
              </a:lnSpc>
              <a:spcBef>
                <a:spcPts val="0"/>
              </a:spcBef>
              <a:spcAft>
                <a:spcPts val="0"/>
              </a:spcAft>
              <a:buClrTx/>
              <a:buSzTx/>
              <a:buFontTx/>
              <a:buNone/>
              <a:tabLst/>
              <a:defRPr sz="1800" b="0" i="0" u="none" strike="noStrike" cap="none" spc="0" baseline="0">
                <a:ln>
                  <a:noFill/>
                </a:ln>
                <a:solidFill>
                  <a:srgbClr val="FFFFFF"/>
                </a:solidFill>
                <a:uFillTx/>
                <a:latin typeface="Lato Heavy"/>
                <a:ea typeface="Lato Heavy"/>
                <a:cs typeface="Lato Heavy"/>
                <a:sym typeface="Lato Heavy"/>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FFFFFF"/>
                </a:solidFill>
                <a:uFillTx/>
                <a:latin typeface="+mn-lt"/>
                <a:ea typeface="+mn-ea"/>
                <a:cs typeface="+mn-cs"/>
                <a:sym typeface="Lato Regular"/>
              </a:defRPr>
            </a:lvl9pPr>
          </a:lstStyle>
          <a:p>
            <a:pPr hangingPunct="1"/>
            <a:r>
              <a:rPr lang="sl-SI" dirty="0" smtClean="0"/>
              <a:t>Irena Vipavc Brvar</a:t>
            </a:r>
            <a:r>
              <a:rPr lang="en-US" dirty="0" smtClean="0"/>
              <a:t> </a:t>
            </a:r>
          </a:p>
          <a:p>
            <a:pPr hangingPunct="1"/>
            <a:r>
              <a:rPr lang="sl-SI" dirty="0" smtClean="0"/>
              <a:t>Irena.Vipavc@fdv.uni-lj.si</a:t>
            </a:r>
            <a:endParaRPr lang="en-US" dirty="0" smtClean="0"/>
          </a:p>
          <a:p>
            <a:pPr hangingPunct="1"/>
            <a:r>
              <a:rPr lang="en-US" dirty="0" smtClean="0"/>
              <a:t>Slovenian</a:t>
            </a:r>
            <a:r>
              <a:rPr lang="sl-SI" dirty="0" smtClean="0"/>
              <a:t> Social Science Data </a:t>
            </a:r>
            <a:r>
              <a:rPr lang="en-US" dirty="0" smtClean="0"/>
              <a:t>Archives</a:t>
            </a:r>
            <a:r>
              <a:rPr lang="sl-SI" dirty="0" smtClean="0"/>
              <a:t> (ADP)</a:t>
            </a:r>
            <a:endParaRPr lang="en-US" dirty="0" smtClean="0"/>
          </a:p>
          <a:p>
            <a:pPr hangingPunct="1"/>
            <a:endParaRPr lang="en-US" dirty="0" smtClean="0"/>
          </a:p>
          <a:p>
            <a:pPr hangingPunct="1"/>
            <a:r>
              <a:rPr lang="sl-SI" dirty="0" smtClean="0"/>
              <a:t>Sonja Bezjak</a:t>
            </a:r>
            <a:endParaRPr lang="en-US" dirty="0"/>
          </a:p>
          <a:p>
            <a:pPr hangingPunct="1"/>
            <a:r>
              <a:rPr lang="sl-SI" dirty="0" smtClean="0"/>
              <a:t>Sonja.Bezjak@fdv.uni-lj.si</a:t>
            </a:r>
            <a:endParaRPr lang="en-US" dirty="0"/>
          </a:p>
          <a:p>
            <a:pPr hangingPunct="1"/>
            <a:r>
              <a:rPr lang="en-US" dirty="0" smtClean="0"/>
              <a:t>Slovenian</a:t>
            </a:r>
            <a:r>
              <a:rPr lang="sl-SI" dirty="0" smtClean="0"/>
              <a:t> </a:t>
            </a:r>
            <a:r>
              <a:rPr lang="sl-SI" dirty="0"/>
              <a:t>Social Science Data </a:t>
            </a:r>
            <a:r>
              <a:rPr lang="en-US" dirty="0" smtClean="0"/>
              <a:t>Archives</a:t>
            </a:r>
            <a:r>
              <a:rPr lang="sl-SI" dirty="0" smtClean="0"/>
              <a:t> </a:t>
            </a:r>
            <a:r>
              <a:rPr lang="sl-SI" dirty="0"/>
              <a:t>(ADP)</a:t>
            </a:r>
            <a:endParaRPr lang="en-US" dirty="0"/>
          </a:p>
        </p:txBody>
      </p:sp>
    </p:spTree>
    <p:extLst>
      <p:ext uri="{BB962C8B-B14F-4D97-AF65-F5344CB8AC3E}">
        <p14:creationId xmlns:p14="http://schemas.microsoft.com/office/powerpoint/2010/main" val="37380340"/>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Slovenian Social Science </a:t>
            </a:r>
            <a:r>
              <a:rPr lang="sl-SI" dirty="0" smtClean="0"/>
              <a:t>Data Archives</a:t>
            </a:r>
            <a:br>
              <a:rPr lang="sl-SI" dirty="0" smtClean="0"/>
            </a:br>
            <a:r>
              <a:rPr lang="sl-SI" dirty="0" smtClean="0"/>
              <a:t>Arhiv družboslovnih podatkov (ADP)</a:t>
            </a:r>
            <a:endParaRPr lang="sl-SI" dirty="0"/>
          </a:p>
        </p:txBody>
      </p:sp>
      <p:sp>
        <p:nvSpPr>
          <p:cNvPr id="3" name="Text Placeholder 2"/>
          <p:cNvSpPr>
            <a:spLocks noGrp="1"/>
          </p:cNvSpPr>
          <p:nvPr>
            <p:ph type="body" sz="half" idx="1"/>
          </p:nvPr>
        </p:nvSpPr>
        <p:spPr>
          <a:xfrm>
            <a:off x="621778" y="5165890"/>
            <a:ext cx="10464801" cy="3950208"/>
          </a:xfrm>
        </p:spPr>
        <p:txBody>
          <a:bodyPr>
            <a:normAutofit/>
          </a:bodyPr>
          <a:lstStyle/>
          <a:p>
            <a:r>
              <a:rPr lang="en-US" dirty="0" smtClean="0"/>
              <a:t>Established in 1997</a:t>
            </a:r>
            <a:endParaRPr lang="sl-SI" dirty="0" smtClean="0"/>
          </a:p>
          <a:p>
            <a:r>
              <a:rPr lang="sl-SI" dirty="0" smtClean="0"/>
              <a:t>M</a:t>
            </a:r>
            <a:r>
              <a:rPr lang="en-US" dirty="0" smtClean="0"/>
              <a:t>ember of CESSDA since </a:t>
            </a:r>
            <a:r>
              <a:rPr lang="sl-SI" dirty="0" smtClean="0"/>
              <a:t>1998, </a:t>
            </a:r>
            <a:r>
              <a:rPr lang="en-US" dirty="0" smtClean="0"/>
              <a:t>national</a:t>
            </a:r>
            <a:r>
              <a:rPr lang="sl-SI" dirty="0" smtClean="0"/>
              <a:t> SP</a:t>
            </a:r>
          </a:p>
          <a:p>
            <a:r>
              <a:rPr lang="en-US" dirty="0" smtClean="0"/>
              <a:t>National repository for social sciences</a:t>
            </a:r>
          </a:p>
          <a:p>
            <a:r>
              <a:rPr lang="en-US" dirty="0" smtClean="0"/>
              <a:t>Supporting RDM in Slovenia</a:t>
            </a:r>
            <a:endParaRPr lang="sl-SI" dirty="0" smtClean="0"/>
          </a:p>
          <a:p>
            <a:endParaRPr lang="sl-SI"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817" y="2439413"/>
            <a:ext cx="7092280" cy="223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45802" y="4692134"/>
            <a:ext cx="2762295" cy="369332"/>
          </a:xfrm>
          <a:prstGeom prst="rect">
            <a:avLst/>
          </a:prstGeom>
        </p:spPr>
        <p:txBody>
          <a:bodyPr wrap="none">
            <a:spAutoFit/>
          </a:bodyPr>
          <a:lstStyle/>
          <a:p>
            <a:r>
              <a:rPr lang="sl-SI" dirty="0"/>
              <a:t>http://www.fdv.uni-lj.si/</a:t>
            </a:r>
          </a:p>
        </p:txBody>
      </p:sp>
    </p:spTree>
    <p:extLst>
      <p:ext uri="{BB962C8B-B14F-4D97-AF65-F5344CB8AC3E}">
        <p14:creationId xmlns:p14="http://schemas.microsoft.com/office/powerpoint/2010/main" val="407051824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723900" y="719999"/>
            <a:ext cx="11761242" cy="1939530"/>
          </a:xfrm>
          <a:prstGeom prst="rect">
            <a:avLst/>
          </a:prstGeom>
        </p:spPr>
        <p:txBody>
          <a:bodyPr/>
          <a:lstStyle/>
          <a:p>
            <a:r>
              <a:rPr lang="en-US" dirty="0" smtClean="0"/>
              <a:t>Content</a:t>
            </a:r>
            <a:endParaRPr lang="en-US" dirty="0"/>
          </a:p>
        </p:txBody>
      </p:sp>
      <p:sp>
        <p:nvSpPr>
          <p:cNvPr id="81" name="Shape 81"/>
          <p:cNvSpPr>
            <a:spLocks noGrp="1"/>
          </p:cNvSpPr>
          <p:nvPr>
            <p:ph type="body" sz="half" idx="1"/>
          </p:nvPr>
        </p:nvSpPr>
        <p:spPr>
          <a:xfrm>
            <a:off x="723900" y="2867299"/>
            <a:ext cx="10464800" cy="3311394"/>
          </a:xfrm>
          <a:prstGeom prst="rect">
            <a:avLst/>
          </a:prstGeom>
        </p:spPr>
        <p:txBody>
          <a:bodyPr>
            <a:noAutofit/>
          </a:bodyPr>
          <a:lstStyle/>
          <a:p>
            <a:r>
              <a:rPr lang="en-US" dirty="0" smtClean="0"/>
              <a:t>Definition(s) of RDM</a:t>
            </a:r>
            <a:r>
              <a:rPr lang="sl-SI" dirty="0"/>
              <a:t> </a:t>
            </a:r>
            <a:r>
              <a:rPr lang="en-US" dirty="0" smtClean="0"/>
              <a:t>and</a:t>
            </a:r>
            <a:r>
              <a:rPr lang="sl-SI" dirty="0" smtClean="0"/>
              <a:t> DMP</a:t>
            </a:r>
            <a:endParaRPr lang="en-US" dirty="0" smtClean="0"/>
          </a:p>
          <a:p>
            <a:r>
              <a:rPr lang="en-US" dirty="0" smtClean="0"/>
              <a:t>Benefits and Advantages of RDM</a:t>
            </a:r>
          </a:p>
          <a:p>
            <a:r>
              <a:rPr lang="en-US" dirty="0" smtClean="0"/>
              <a:t>Research Data Life-Cycle</a:t>
            </a:r>
          </a:p>
          <a:p>
            <a:r>
              <a:rPr lang="en-US" dirty="0" smtClean="0"/>
              <a:t>Structure and </a:t>
            </a:r>
            <a:r>
              <a:rPr lang="sl-SI" dirty="0" smtClean="0"/>
              <a:t>C</a:t>
            </a:r>
            <a:r>
              <a:rPr lang="en-US" dirty="0" err="1" smtClean="0"/>
              <a:t>omponents</a:t>
            </a:r>
            <a:r>
              <a:rPr lang="en-US" dirty="0" smtClean="0"/>
              <a:t> of DM</a:t>
            </a:r>
            <a:r>
              <a:rPr lang="sl-SI" dirty="0" smtClean="0"/>
              <a:t>P</a:t>
            </a:r>
            <a:endParaRPr lang="en-US" dirty="0" smtClean="0"/>
          </a:p>
          <a:p>
            <a:r>
              <a:rPr lang="en-US" dirty="0" smtClean="0"/>
              <a:t>Stakeholders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3628" y="2307091"/>
            <a:ext cx="3448957" cy="4796888"/>
          </a:xfrm>
          <a:prstGeom prst="rect">
            <a:avLst/>
          </a:prstGeom>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webinar</a:t>
            </a:r>
            <a:endParaRPr lang="en-US" dirty="0"/>
          </a:p>
        </p:txBody>
      </p:sp>
      <p:sp>
        <p:nvSpPr>
          <p:cNvPr id="3" name="Text Placeholder 2"/>
          <p:cNvSpPr>
            <a:spLocks noGrp="1"/>
          </p:cNvSpPr>
          <p:nvPr>
            <p:ph type="body" sz="half" idx="1"/>
          </p:nvPr>
        </p:nvSpPr>
        <p:spPr>
          <a:xfrm>
            <a:off x="707299" y="2867298"/>
            <a:ext cx="10464801" cy="4447901"/>
          </a:xfrm>
        </p:spPr>
        <p:txBody>
          <a:bodyPr>
            <a:normAutofit fontScale="92500"/>
          </a:bodyPr>
          <a:lstStyle/>
          <a:p>
            <a:r>
              <a:rPr lang="en-US" dirty="0" smtClean="0"/>
              <a:t>Webinar is meant for future trainers to provide them with general information on RDM and DMP. </a:t>
            </a:r>
          </a:p>
          <a:p>
            <a:endParaRPr lang="en-US" dirty="0"/>
          </a:p>
          <a:p>
            <a:r>
              <a:rPr lang="en-US" dirty="0"/>
              <a:t>Presentation contains different sources supporting </a:t>
            </a:r>
            <a:r>
              <a:rPr lang="sl-SI" dirty="0" smtClean="0"/>
              <a:t>RDM</a:t>
            </a:r>
            <a:r>
              <a:rPr lang="en-US" dirty="0" smtClean="0"/>
              <a:t>.</a:t>
            </a:r>
            <a:endParaRPr lang="en-US" dirty="0"/>
          </a:p>
          <a:p>
            <a:endParaRPr lang="en-US" dirty="0" smtClean="0"/>
          </a:p>
          <a:p>
            <a:r>
              <a:rPr lang="en-US" dirty="0" smtClean="0"/>
              <a:t>We will share experience from seminars, workshops and discussions with various stakeholders</a:t>
            </a:r>
            <a:r>
              <a:rPr lang="en-US" dirty="0"/>
              <a:t>.</a:t>
            </a:r>
            <a:endParaRPr lang="en-US" dirty="0" smtClean="0"/>
          </a:p>
        </p:txBody>
      </p:sp>
    </p:spTree>
    <p:extLst>
      <p:ext uri="{BB962C8B-B14F-4D97-AF65-F5344CB8AC3E}">
        <p14:creationId xmlns:p14="http://schemas.microsoft.com/office/powerpoint/2010/main" val="282792613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a:t>
            </a:r>
            <a:endParaRPr lang="en-US" dirty="0"/>
          </a:p>
        </p:txBody>
      </p:sp>
      <p:sp>
        <p:nvSpPr>
          <p:cNvPr id="3" name="Text Placeholder 2"/>
          <p:cNvSpPr>
            <a:spLocks noGrp="1"/>
          </p:cNvSpPr>
          <p:nvPr>
            <p:ph type="body" sz="half" idx="1"/>
          </p:nvPr>
        </p:nvSpPr>
        <p:spPr/>
        <p:txBody>
          <a:bodyPr/>
          <a:lstStyle/>
          <a:p>
            <a:r>
              <a:rPr lang="en-US" dirty="0" smtClean="0"/>
              <a:t>Researchers</a:t>
            </a:r>
          </a:p>
          <a:p>
            <a:r>
              <a:rPr lang="en-US" dirty="0" smtClean="0"/>
              <a:t>Students</a:t>
            </a:r>
          </a:p>
          <a:p>
            <a:r>
              <a:rPr lang="en-US" dirty="0" smtClean="0"/>
              <a:t>Librarians</a:t>
            </a:r>
          </a:p>
          <a:p>
            <a:r>
              <a:rPr lang="en-US" dirty="0" smtClean="0"/>
              <a:t>Research Offices</a:t>
            </a:r>
            <a:endParaRPr lang="sl-SI" dirty="0" smtClean="0"/>
          </a:p>
          <a:p>
            <a:r>
              <a:rPr lang="en-US" dirty="0" smtClean="0"/>
              <a:t>Other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2640" y="1556657"/>
            <a:ext cx="4332632" cy="6025923"/>
          </a:xfrm>
          <a:prstGeom prst="rect">
            <a:avLst/>
          </a:prstGeom>
        </p:spPr>
      </p:pic>
    </p:spTree>
    <p:extLst>
      <p:ext uri="{BB962C8B-B14F-4D97-AF65-F5344CB8AC3E}">
        <p14:creationId xmlns:p14="http://schemas.microsoft.com/office/powerpoint/2010/main" val="367511351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Raising awareness</a:t>
            </a:r>
            <a:endParaRPr lang="en-US" dirty="0"/>
          </a:p>
        </p:txBody>
      </p:sp>
      <p:sp>
        <p:nvSpPr>
          <p:cNvPr id="3" name="Text Placeholder 2"/>
          <p:cNvSpPr>
            <a:spLocks noGrp="1"/>
          </p:cNvSpPr>
          <p:nvPr>
            <p:ph type="body" sz="half" idx="1"/>
          </p:nvPr>
        </p:nvSpPr>
        <p:spPr/>
        <p:txBody>
          <a:bodyPr>
            <a:normAutofit lnSpcReduction="10000"/>
          </a:bodyPr>
          <a:lstStyle/>
          <a:p>
            <a:r>
              <a:rPr lang="en-US" dirty="0" smtClean="0"/>
              <a:t>Organizing workshops </a:t>
            </a:r>
          </a:p>
          <a:p>
            <a:r>
              <a:rPr lang="en-US" dirty="0" smtClean="0"/>
              <a:t>Organizing webinars</a:t>
            </a:r>
          </a:p>
          <a:p>
            <a:r>
              <a:rPr lang="en-US" dirty="0" smtClean="0"/>
              <a:t>Preparing</a:t>
            </a:r>
            <a:r>
              <a:rPr lang="sl-SI" dirty="0" smtClean="0"/>
              <a:t> RDM </a:t>
            </a:r>
            <a:r>
              <a:rPr lang="en-US" dirty="0" smtClean="0"/>
              <a:t>materials</a:t>
            </a:r>
            <a:r>
              <a:rPr lang="sl-SI" dirty="0" smtClean="0"/>
              <a:t>:</a:t>
            </a:r>
            <a:r>
              <a:rPr lang="en-US" dirty="0" smtClean="0"/>
              <a:t> guides, tools…</a:t>
            </a:r>
          </a:p>
          <a:p>
            <a:r>
              <a:rPr lang="en-US" dirty="0" smtClean="0"/>
              <a:t>Promoting webinars, workshops</a:t>
            </a:r>
            <a:endParaRPr lang="sl-SI" dirty="0" smtClean="0"/>
          </a:p>
          <a:p>
            <a:r>
              <a:rPr lang="en-US" dirty="0" smtClean="0"/>
              <a:t>Organizing round tables, conferences, discussions</a:t>
            </a:r>
            <a:r>
              <a:rPr lang="sl-SI"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553" y="2471056"/>
            <a:ext cx="2775094" cy="3859665"/>
          </a:xfrm>
          <a:prstGeom prst="rect">
            <a:avLst/>
          </a:prstGeom>
        </p:spPr>
      </p:pic>
    </p:spTree>
    <p:extLst>
      <p:ext uri="{BB962C8B-B14F-4D97-AF65-F5344CB8AC3E}">
        <p14:creationId xmlns:p14="http://schemas.microsoft.com/office/powerpoint/2010/main" val="179048110"/>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FFFFFF"/>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ato Regular"/>
        <a:ea typeface="Lato Regular"/>
        <a:cs typeface="Lato Regular"/>
      </a:majorFont>
      <a:minorFont>
        <a:latin typeface="Lato Regular"/>
        <a:ea typeface="Lato Regular"/>
        <a:cs typeface="Lato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420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ato Regular"/>
        <a:ea typeface="Lato Regular"/>
        <a:cs typeface="Lato Regular"/>
      </a:majorFont>
      <a:minorFont>
        <a:latin typeface="Lato Regular"/>
        <a:ea typeface="Lato Regular"/>
        <a:cs typeface="Lato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420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Lato Heavy"/>
            <a:ea typeface="Lato Heavy"/>
            <a:cs typeface="Lato Heavy"/>
            <a:sym typeface="Lato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8561B03-5599-49A7-8A52-263D64A1557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0</TotalTime>
  <Words>1891</Words>
  <Application>Microsoft Office PowerPoint</Application>
  <PresentationFormat>Benutzerdefiniert</PresentationFormat>
  <Paragraphs>274</Paragraphs>
  <Slides>43</Slides>
  <Notes>16</Notes>
  <HiddenSlides>0</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White</vt:lpstr>
      <vt:lpstr>PowerPoint-Präsentation</vt:lpstr>
      <vt:lpstr>CESSDA</vt:lpstr>
      <vt:lpstr>PowerPoint-Präsentation</vt:lpstr>
      <vt:lpstr>CESSDA’s European project</vt:lpstr>
      <vt:lpstr>Slovenian Social Science Data Archives Arhiv družboslovnih podatkov (ADP)</vt:lpstr>
      <vt:lpstr>Content</vt:lpstr>
      <vt:lpstr>Purpose of webinar</vt:lpstr>
      <vt:lpstr>Target audience</vt:lpstr>
      <vt:lpstr>Raising awareness</vt:lpstr>
      <vt:lpstr>Poll</vt:lpstr>
      <vt:lpstr>Definition of Research Data Management</vt:lpstr>
      <vt:lpstr>Definition of RDM</vt:lpstr>
      <vt:lpstr>Research Data Life-Cycle</vt:lpstr>
      <vt:lpstr>Research Data Life-Cycle</vt:lpstr>
      <vt:lpstr>Benefits and Advantages of RDM</vt:lpstr>
      <vt:lpstr>Benefits and Advantages of RDM</vt:lpstr>
      <vt:lpstr>Benefits and Advantages of RDM</vt:lpstr>
      <vt:lpstr>Definition of Data Management Planning</vt:lpstr>
      <vt:lpstr>Definition(s) of DMP</vt:lpstr>
      <vt:lpstr>Definition(s) of DMP</vt:lpstr>
      <vt:lpstr>Definition(s) of DMP</vt:lpstr>
      <vt:lpstr>Structure and Components of DMP</vt:lpstr>
      <vt:lpstr>Structure and Components of DMP</vt:lpstr>
      <vt:lpstr>Structure and Components of DMP</vt:lpstr>
      <vt:lpstr>DMP checklists</vt:lpstr>
      <vt:lpstr>UKDS DM checklist (part)</vt:lpstr>
      <vt:lpstr>DM &amp; DMP Tools</vt:lpstr>
      <vt:lpstr>Stakeholders</vt:lpstr>
      <vt:lpstr>Stakeholders</vt:lpstr>
      <vt:lpstr>POLL</vt:lpstr>
      <vt:lpstr>Funder supporting RDM</vt:lpstr>
      <vt:lpstr>Research institution supporting RDM</vt:lpstr>
      <vt:lpstr>Library supporting RDM</vt:lpstr>
      <vt:lpstr>Data Center supporting RDM</vt:lpstr>
      <vt:lpstr>What should RDM training cover</vt:lpstr>
      <vt:lpstr>RDM training for doctoral students</vt:lpstr>
      <vt:lpstr>RDM training for researchers</vt:lpstr>
      <vt:lpstr>RDM training for librarians</vt:lpstr>
      <vt:lpstr>RDM training for “institution”</vt:lpstr>
      <vt:lpstr>What else can trainer do?</vt:lpstr>
      <vt:lpstr>Training material</vt:lpstr>
      <vt:lpstr>In short</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Bezjak, Sonja</dc:creator>
  <cp:lastModifiedBy>Schwickerath, Anna</cp:lastModifiedBy>
  <cp:revision>116</cp:revision>
  <dcterms:modified xsi:type="dcterms:W3CDTF">2016-06-23T10:53:38Z</dcterms:modified>
</cp:coreProperties>
</file>